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sldIdLst>
    <p:sldId id="257" r:id="rId2"/>
    <p:sldId id="258" r:id="rId3"/>
    <p:sldId id="260" r:id="rId4"/>
    <p:sldId id="264" r:id="rId5"/>
    <p:sldId id="265" r:id="rId6"/>
    <p:sldId id="262" r:id="rId7"/>
    <p:sldId id="261" r:id="rId8"/>
    <p:sldId id="266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>
        <p:scale>
          <a:sx n="62" d="100"/>
          <a:sy n="62" d="100"/>
        </p:scale>
        <p:origin x="-936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82678197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4043433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064410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66940872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611972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0770249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4449708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2971464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14274575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9841889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1970970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401902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8704992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81788269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319838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09983735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5603650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4429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transition spd="slow">
    <p:circl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2E652EE9-2D69-4286-B871-497607F12B72}"/>
              </a:ext>
            </a:extLst>
          </p:cNvPr>
          <p:cNvSpPr/>
          <p:nvPr/>
        </p:nvSpPr>
        <p:spPr>
          <a:xfrm>
            <a:off x="2876" y="1249680"/>
            <a:ext cx="12191998" cy="28803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/>
              <a:t>Презентация </a:t>
            </a:r>
            <a:r>
              <a:rPr lang="ru-RU" sz="3600" i="1" dirty="0" smtClean="0"/>
              <a:t>на </a:t>
            </a:r>
            <a:r>
              <a:rPr lang="ru-RU" sz="3600" i="1" dirty="0" smtClean="0"/>
              <a:t>тему</a:t>
            </a:r>
          </a:p>
          <a:p>
            <a:pPr algn="ctr"/>
            <a:endParaRPr lang="ru-RU" sz="3600" i="1" dirty="0" smtClean="0"/>
          </a:p>
          <a:p>
            <a:pPr algn="ctr"/>
            <a:r>
              <a:rPr lang="ru-RU" sz="6600" i="1" u="sng" dirty="0" smtClean="0"/>
              <a:t>«Сталинградская битва»</a:t>
            </a:r>
            <a:endParaRPr lang="ru-RU" sz="6600" i="1" u="sng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00B840-6C60-42DE-A01F-B56EC0C0A1B5}"/>
              </a:ext>
            </a:extLst>
          </p:cNvPr>
          <p:cNvSpPr txBox="1"/>
          <p:nvPr/>
        </p:nvSpPr>
        <p:spPr>
          <a:xfrm>
            <a:off x="5029200" y="4236720"/>
            <a:ext cx="6973881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ru-RU" sz="3600" b="1" dirty="0" smtClean="0"/>
              <a:t>Выполнила: </a:t>
            </a:r>
          </a:p>
          <a:p>
            <a:pPr algn="r"/>
            <a:r>
              <a:rPr lang="ru-RU" sz="3600" dirty="0" smtClean="0"/>
              <a:t>Оболенская Анастасия,</a:t>
            </a:r>
          </a:p>
          <a:p>
            <a:pPr algn="r"/>
            <a:r>
              <a:rPr lang="ru-RU" sz="3600" dirty="0" smtClean="0"/>
              <a:t>ученица 5 «а»</a:t>
            </a:r>
          </a:p>
          <a:p>
            <a:pPr algn="r"/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623257434"/>
      </p:ext>
    </p:extLst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 descr="Изображение выглядит как текст, фотография, мужчина, женщин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4CA8B532-4FC5-4442-B5E4-51B9B01279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772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84258844"/>
      </p:ext>
    </p:extLst>
  </p:cSld>
  <p:clrMapOvr>
    <a:masterClrMapping/>
  </p:clrMapOvr>
  <p:transition spd="slow" advTm="3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внешний, лодка, мужчина, старый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11513B8-B77F-4920-BD4C-736BDB1F16F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192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706207D-1B32-41AA-8B96-A80E953426C8}"/>
              </a:ext>
            </a:extLst>
          </p:cNvPr>
          <p:cNvSpPr txBox="1"/>
          <p:nvPr/>
        </p:nvSpPr>
        <p:spPr>
          <a:xfrm>
            <a:off x="5806440" y="4069081"/>
            <a:ext cx="6035040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b="1" dirty="0" smtClean="0">
                <a:latin typeface="Arial"/>
                <a:ea typeface="Arial"/>
                <a:cs typeface="Arial"/>
              </a:rPr>
              <a:t>Сталинградская битва</a:t>
            </a:r>
            <a:r>
              <a:rPr lang="ru-RU" sz="2000" b="1" i="1" dirty="0">
                <a:latin typeface="Arial"/>
                <a:ea typeface="Arial"/>
                <a:cs typeface="Arial"/>
              </a:rPr>
              <a:t> — </a:t>
            </a:r>
            <a:r>
              <a:rPr lang="ru-RU" sz="2000" i="1" dirty="0">
                <a:latin typeface="Arial"/>
                <a:ea typeface="Arial"/>
                <a:cs typeface="Arial"/>
              </a:rPr>
              <a:t>одно из важнейших сражений Второй мировой и Великой Отечественной войн между Красной армией и Вермахтом при поддержке армий стран «оси». Происходила на территории современных Воронежской, Ростовской, Волгоградской областей и Республики Калмыкии с 17 июля 1942 по 2 февраля 1943 года.</a:t>
            </a:r>
            <a:endParaRPr lang="ru-RU" sz="2000" i="1" dirty="0"/>
          </a:p>
        </p:txBody>
      </p:sp>
    </p:spTree>
    <p:extLst>
      <p:ext uri="{BB962C8B-B14F-4D97-AF65-F5344CB8AC3E}">
        <p14:creationId xmlns="" xmlns:p14="http://schemas.microsoft.com/office/powerpoint/2010/main" val="3229213112"/>
      </p:ext>
    </p:extLst>
  </p:cSld>
  <p:clrMapOvr>
    <a:masterClrMapping/>
  </p:clrMapOvr>
  <p:transition spd="slow" advTm="9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Изображение выглядит как внешний, овца, стадо, групп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8428B876-EDB6-489A-8DC5-300536BB052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7186155-B80A-461F-A733-31C4460E52A0}"/>
              </a:ext>
            </a:extLst>
          </p:cNvPr>
          <p:cNvSpPr txBox="1"/>
          <p:nvPr/>
        </p:nvSpPr>
        <p:spPr>
          <a:xfrm>
            <a:off x="289560" y="213361"/>
            <a:ext cx="1162812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 smtClean="0"/>
              <a:t>Немецкое</a:t>
            </a:r>
            <a:r>
              <a:rPr lang="ru-RU" sz="2000" b="1" i="1" dirty="0" smtClean="0">
                <a:ea typeface="+mn-lt"/>
                <a:cs typeface="+mn-lt"/>
              </a:rPr>
              <a:t> </a:t>
            </a:r>
            <a:r>
              <a:rPr lang="ru-RU" sz="2000" b="1" i="1" dirty="0">
                <a:ea typeface="+mn-lt"/>
                <a:cs typeface="+mn-lt"/>
              </a:rPr>
              <a:t>наступление продолжалось с 17 июля по 18 ноября 1942 года, его целью был захват большой </a:t>
            </a:r>
            <a:r>
              <a:rPr lang="ru-RU" sz="2000" b="1" i="1" dirty="0" smtClean="0">
                <a:ea typeface="+mn-lt"/>
                <a:cs typeface="+mn-lt"/>
              </a:rPr>
              <a:t>излучины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b="1" i="1" dirty="0" smtClean="0">
                <a:ea typeface="+mn-lt"/>
                <a:cs typeface="+mn-lt"/>
              </a:rPr>
              <a:t>Дона</a:t>
            </a:r>
            <a:r>
              <a:rPr lang="ru-RU" sz="2000" b="1" i="1" dirty="0">
                <a:ea typeface="+mn-lt"/>
                <a:cs typeface="+mn-lt"/>
              </a:rPr>
              <a:t>, </a:t>
            </a:r>
            <a:r>
              <a:rPr lang="ru-RU" sz="2000" b="1" i="1" dirty="0" err="1" smtClean="0">
                <a:ea typeface="+mn-lt"/>
                <a:cs typeface="+mn-lt"/>
              </a:rPr>
              <a:t>волгодонского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b="1" i="1" dirty="0" smtClean="0">
                <a:ea typeface="+mn-lt"/>
                <a:cs typeface="+mn-lt"/>
              </a:rPr>
              <a:t>перешейка и</a:t>
            </a:r>
            <a:r>
              <a:rPr lang="ru-RU" sz="2000" b="1" i="1" dirty="0">
                <a:ea typeface="+mn-lt"/>
                <a:cs typeface="+mn-lt"/>
              </a:rPr>
              <a:t> </a:t>
            </a:r>
            <a:r>
              <a:rPr lang="ru-RU" sz="2000" b="1" i="1" dirty="0" smtClean="0">
                <a:ea typeface="+mn-lt"/>
                <a:cs typeface="+mn-lt"/>
              </a:rPr>
              <a:t>Сталинграда</a:t>
            </a:r>
          </a:p>
          <a:p>
            <a:r>
              <a:rPr lang="ru-RU" sz="2000" b="1" i="1" dirty="0" smtClean="0">
                <a:ea typeface="+mn-lt"/>
                <a:cs typeface="+mn-lt"/>
              </a:rPr>
              <a:t>(</a:t>
            </a:r>
            <a:r>
              <a:rPr lang="ru-RU" sz="2000" b="1" i="1" dirty="0">
                <a:ea typeface="+mn-lt"/>
                <a:cs typeface="+mn-lt"/>
              </a:rPr>
              <a:t>современный Волгоград).</a:t>
            </a:r>
            <a:endParaRPr lang="ru-RU" sz="2000" b="1" i="1" dirty="0"/>
          </a:p>
          <a:p>
            <a:r>
              <a:rPr lang="ru-RU" sz="2000" b="1" i="1" dirty="0">
                <a:ea typeface="+mn-lt"/>
                <a:cs typeface="+mn-lt"/>
              </a:rPr>
              <a:t>Осуществление этого плана блокировало бы транспортное сообщение между центральными районами СССР и Кавказом, создало бы </a:t>
            </a:r>
            <a:r>
              <a:rPr lang="ru-RU" sz="2000" b="1" i="1" dirty="0" smtClean="0">
                <a:ea typeface="+mn-lt"/>
                <a:cs typeface="+mn-lt"/>
              </a:rPr>
              <a:t>плацдарм</a:t>
            </a:r>
            <a:r>
              <a:rPr lang="ru-RU" sz="2000" b="1" i="1" dirty="0">
                <a:ea typeface="+mn-lt"/>
                <a:cs typeface="+mn-lt"/>
              </a:rPr>
              <a:t> </a:t>
            </a:r>
            <a:r>
              <a:rPr lang="ru-RU" sz="2000" b="1" i="1" dirty="0" smtClean="0">
                <a:ea typeface="+mn-lt"/>
                <a:cs typeface="+mn-lt"/>
              </a:rPr>
              <a:t>для </a:t>
            </a:r>
            <a:r>
              <a:rPr lang="ru-RU" sz="2000" b="1" i="1" dirty="0">
                <a:ea typeface="+mn-lt"/>
                <a:cs typeface="+mn-lt"/>
              </a:rPr>
              <a:t>дальнейшего наступления с целью захвата кавказских месторождений </a:t>
            </a:r>
            <a:r>
              <a:rPr lang="ru-RU" sz="2000" b="1" i="1" dirty="0" smtClean="0">
                <a:ea typeface="+mn-lt"/>
                <a:cs typeface="+mn-lt"/>
              </a:rPr>
              <a:t>нефти.</a:t>
            </a:r>
            <a:endParaRPr lang="ru-RU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3715598791"/>
      </p:ext>
    </p:extLst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внешний, снег, гора, фотография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EE04C653-CABA-4D46-90B8-CD114E6DA9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020E70B-331B-4E53-97D5-3E7C6DFB6DB6}"/>
              </a:ext>
            </a:extLst>
          </p:cNvPr>
          <p:cNvSpPr txBox="1"/>
          <p:nvPr/>
        </p:nvSpPr>
        <p:spPr>
          <a:xfrm>
            <a:off x="236938" y="2523802"/>
            <a:ext cx="4914182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000" b="1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За июль—ноябрь Красной Армии удалось заставить немцев увязнуть в оборонительных боях, за ноябрь-январь окружить группировку немецких войск в результате операции </a:t>
            </a:r>
            <a:r>
              <a:rPr lang="ru-RU" sz="2000" b="1" i="1" dirty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«Уран», </a:t>
            </a:r>
            <a:r>
              <a:rPr lang="ru-RU" sz="2000" b="1" i="1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отбить деблокирующий немецкий удар «Винтергевиттер» и сжать кольцо окружения к развалинам Сталинграда. Окружённая группировка капитулировала 2 февраля 1943 года, в том числе 24 генерала и фельдмаршал Паулюс.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3167095"/>
      </p:ext>
    </p:extLst>
  </p:cSld>
  <p:clrMapOvr>
    <a:masterClrMapping/>
  </p:clrMapOvr>
  <p:transition spd="slow" advTm="11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 descr="Изображение выглядит как внешний, снег, здание, человек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C99B6540-2FDB-4694-BEE4-516A437DA99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77112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16EB7D-2321-4BC8-BC37-797FB8EDCE55}"/>
              </a:ext>
            </a:extLst>
          </p:cNvPr>
          <p:cNvSpPr txBox="1"/>
          <p:nvPr/>
        </p:nvSpPr>
        <p:spPr>
          <a:xfrm>
            <a:off x="6659880" y="243840"/>
            <a:ext cx="5907369" cy="3477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>
                <a:ea typeface="+mn-lt"/>
                <a:cs typeface="+mn-lt"/>
              </a:rPr>
              <a:t>Эта победа после череды поражений 1941—1942 годов положила начало «</a:t>
            </a:r>
            <a:r>
              <a:rPr lang="ru-RU" sz="2000" b="1" i="1" dirty="0">
                <a:solidFill>
                  <a:schemeClr val="accent1"/>
                </a:solidFill>
                <a:ea typeface="+mn-lt"/>
                <a:cs typeface="+mn-lt"/>
              </a:rPr>
              <a:t>коренному перелому</a:t>
            </a:r>
            <a:r>
              <a:rPr lang="ru-RU" sz="2000" b="1" i="1" dirty="0">
                <a:ea typeface="+mn-lt"/>
                <a:cs typeface="+mn-lt"/>
              </a:rPr>
              <a:t>» (перехвату советским командованием стратегической инициативы) в войне. По количеству суммарных безвозвратных потерь(убитые, умершие от ран в госпиталях, пропавшие без вести) воевавших сторон, </a:t>
            </a:r>
            <a:r>
              <a:rPr lang="ru-RU" sz="2000" b="1" i="1" dirty="0">
                <a:solidFill>
                  <a:schemeClr val="accent1"/>
                </a:solidFill>
                <a:ea typeface="+mn-lt"/>
                <a:cs typeface="+mn-lt"/>
              </a:rPr>
              <a:t>Сталинградская битва стала одной из самых кровавых в истории </a:t>
            </a:r>
            <a:r>
              <a:rPr lang="ru-RU" sz="2000" b="1" i="1" dirty="0" smtClean="0">
                <a:solidFill>
                  <a:schemeClr val="accent1"/>
                </a:solidFill>
                <a:ea typeface="+mn-lt"/>
                <a:cs typeface="+mn-lt"/>
              </a:rPr>
              <a:t>человечества.</a:t>
            </a:r>
            <a:endParaRPr lang="ru-RU" sz="2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6890264"/>
      </p:ext>
    </p:extLst>
  </p:cSld>
  <p:clrMapOvr>
    <a:masterClrMapping/>
  </p:clrMapOvr>
  <p:transition spd="slow" advTm="9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fI7ci0QJ_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5ABCF8C-15BF-4696-97C0-6333292C173B}"/>
              </a:ext>
            </a:extLst>
          </p:cNvPr>
          <p:cNvSpPr txBox="1"/>
          <p:nvPr/>
        </p:nvSpPr>
        <p:spPr>
          <a:xfrm>
            <a:off x="5089837" y="1467892"/>
            <a:ext cx="6690683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i="1" dirty="0" smtClean="0"/>
              <a:t>Потери Красной Армии в Сталинградской битве  составили</a:t>
            </a:r>
            <a:r>
              <a:rPr lang="ru-RU" sz="2000" b="1" i="1" dirty="0"/>
              <a:t> </a:t>
            </a:r>
            <a:r>
              <a:rPr lang="ru-RU" sz="2000" b="1" i="1" dirty="0">
                <a:ea typeface="+mn-lt"/>
                <a:cs typeface="+mn-lt"/>
              </a:rPr>
              <a:t> — 478 741 чел. </a:t>
            </a:r>
            <a:r>
              <a:rPr lang="ru-RU" sz="2000" b="1" i="1" dirty="0" smtClean="0">
                <a:ea typeface="+mn-lt"/>
                <a:cs typeface="+mn-lt"/>
              </a:rPr>
              <a:t>Немецкой армии</a:t>
            </a:r>
            <a:r>
              <a:rPr lang="ru-RU" sz="2000" b="1" i="1" dirty="0">
                <a:ea typeface="+mn-lt"/>
                <a:cs typeface="+mn-lt"/>
              </a:rPr>
              <a:t> </a:t>
            </a:r>
            <a:r>
              <a:rPr lang="ru-RU" sz="2000" b="1" i="1" dirty="0" smtClean="0">
                <a:ea typeface="+mn-lt"/>
                <a:cs typeface="+mn-lt"/>
              </a:rPr>
              <a:t>- около </a:t>
            </a:r>
            <a:r>
              <a:rPr lang="ru-RU" sz="2000" b="1" i="1" dirty="0">
                <a:ea typeface="+mn-lt"/>
                <a:cs typeface="+mn-lt"/>
              </a:rPr>
              <a:t>300 тыс. человек; </a:t>
            </a:r>
            <a:r>
              <a:rPr lang="ru-RU" sz="2000" b="1" i="1" dirty="0" smtClean="0">
                <a:ea typeface="+mn-lt"/>
                <a:cs typeface="+mn-lt"/>
              </a:rPr>
              <a:t>у германских союзников </a:t>
            </a:r>
            <a:r>
              <a:rPr lang="ru-RU" sz="2000" b="1" i="1" dirty="0">
                <a:ea typeface="+mn-lt"/>
                <a:cs typeface="+mn-lt"/>
              </a:rPr>
              <a:t>(итальянцы, румыны, </a:t>
            </a:r>
            <a:r>
              <a:rPr lang="ru-RU" sz="2000" b="1" i="1" dirty="0" smtClean="0">
                <a:ea typeface="+mn-lt"/>
                <a:cs typeface="+mn-lt"/>
              </a:rPr>
              <a:t>венгры</a:t>
            </a:r>
            <a:r>
              <a:rPr lang="ru-RU" sz="2000" b="1" i="1" dirty="0">
                <a:ea typeface="+mn-lt"/>
                <a:cs typeface="+mn-lt"/>
              </a:rPr>
              <a:t>, хорваты) — около 200 тыс. </a:t>
            </a:r>
            <a:r>
              <a:rPr lang="ru-RU" sz="2000" b="1" i="1" dirty="0" smtClean="0">
                <a:ea typeface="+mn-lt"/>
                <a:cs typeface="+mn-lt"/>
              </a:rPr>
              <a:t>человек. Число </a:t>
            </a:r>
            <a:r>
              <a:rPr lang="ru-RU" sz="2000" b="1" i="1" dirty="0">
                <a:ea typeface="+mn-lt"/>
                <a:cs typeface="+mn-lt"/>
              </a:rPr>
              <a:t>погибших горожан невозможно установить даже приблизительно, но счёт идёт не менее чем на десятки тысяч.</a:t>
            </a:r>
            <a:endParaRPr lang="ru-RU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3067385038"/>
      </p:ext>
    </p:extLst>
  </p:cSld>
  <p:clrMapOvr>
    <a:masterClrMapping/>
  </p:clrMapOvr>
  <p:transition spd="slow" advTm="8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0040" y="320040"/>
            <a:ext cx="7726680" cy="225552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	Большая часть памятников Сталинградской битвы расположена в Волгограде, самые известные из них входят в состав музея-заповедника «Сталинградская битва»: «Родина-мать зовёт!» на Мамаевом кургане, панорама «Разгром немецко-фашистских войск под Сталинградом», мельница </a:t>
            </a:r>
            <a:r>
              <a:rPr lang="ru-RU" b="1" dirty="0" err="1" smtClean="0"/>
              <a:t>Гергардта</a:t>
            </a:r>
            <a:r>
              <a:rPr lang="ru-RU" b="1" dirty="0" smtClean="0"/>
              <a:t>. </a:t>
            </a:r>
            <a:endParaRPr lang="ru-RU" b="1" dirty="0"/>
          </a:p>
        </p:txBody>
      </p:sp>
      <p:pic>
        <p:nvPicPr>
          <p:cNvPr id="4" name="Рисунок 7" descr="Изображение выглядит как внешний, трава, поле, стоит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A583E466-BA35-4B08-8920-C9A7BFC14B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381001"/>
            <a:ext cx="3854105" cy="4785360"/>
          </a:xfrm>
          <a:prstGeom prst="rect">
            <a:avLst/>
          </a:prstGeom>
        </p:spPr>
      </p:pic>
      <p:pic>
        <p:nvPicPr>
          <p:cNvPr id="5" name="Рисунок 9" descr="Изображение выглядит как внешний, здание, сидит, кирпич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9023EF62-E824-47C7-80E2-050FB4DC9F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5731" y="2673866"/>
            <a:ext cx="6015640" cy="4001254"/>
          </a:xfrm>
          <a:prstGeom prst="rect">
            <a:avLst/>
          </a:prstGeom>
        </p:spPr>
      </p:pic>
    </p:spTree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xres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231" y="4937760"/>
            <a:ext cx="11180129" cy="17373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 smtClean="0"/>
              <a:t>В 2013 году вышел фильм  «</a:t>
            </a:r>
            <a:r>
              <a:rPr lang="ru-RU" sz="2000" b="1" dirty="0" smtClean="0"/>
              <a:t>Сталинград</a:t>
            </a:r>
            <a:r>
              <a:rPr lang="ru-RU" sz="2000" dirty="0" smtClean="0"/>
              <a:t>» . Картина рассказывает об одном событии Сталинградской битвы  — обороне стратегически важного дома. Действие разворачивается в ноябре 1942 года в оккупированном немецкими войсками Сталинграде, где несколько советских солдат в полуразрушенном жилом доме держат оборонительные позиции на подступах к переправе. </a:t>
            </a:r>
            <a:endParaRPr lang="ru-RU" sz="2000" dirty="0"/>
          </a:p>
        </p:txBody>
      </p:sp>
    </p:spTree>
  </p:cSld>
  <p:clrMapOvr>
    <a:masterClrMapping/>
  </p:clrMapOvr>
  <p:transition spd="slow" advTm="10000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82</Words>
  <Application>Microsoft Office PowerPoint</Application>
  <PresentationFormat>Произвольный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 2013 году вышел фильм  «Сталинград» . Картина рассказывает об одном событии Сталинградской битвы  — обороне стратегически важного дома. Действие разворачивается в ноябре 1942 года в оккупированном немецкими войсками Сталинграде, где несколько советских солдат в полуразрушенном жилом доме держат оборонительные позиции на подступах к переправе.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336</cp:revision>
  <dcterms:created xsi:type="dcterms:W3CDTF">2019-11-03T06:01:10Z</dcterms:created>
  <dcterms:modified xsi:type="dcterms:W3CDTF">2020-04-29T18:10:24Z</dcterms:modified>
</cp:coreProperties>
</file>