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9260-D90C-44BB-91EC-F22071234396}" type="datetimeFigureOut">
              <a:rPr lang="ru-RU" smtClean="0"/>
              <a:pPr/>
              <a:t>20.04.2011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D96B-9A62-430D-87FA-ABF1838969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9260-D90C-44BB-91EC-F22071234396}" type="datetimeFigureOut">
              <a:rPr lang="ru-RU" smtClean="0"/>
              <a:pPr/>
              <a:t>20.04.2011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D96B-9A62-430D-87FA-ABF1838969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9260-D90C-44BB-91EC-F22071234396}" type="datetimeFigureOut">
              <a:rPr lang="ru-RU" smtClean="0"/>
              <a:pPr/>
              <a:t>20.04.2011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D96B-9A62-430D-87FA-ABF1838969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9260-D90C-44BB-91EC-F22071234396}" type="datetimeFigureOut">
              <a:rPr lang="ru-RU" smtClean="0"/>
              <a:pPr/>
              <a:t>20.04.2011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D96B-9A62-430D-87FA-ABF1838969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9260-D90C-44BB-91EC-F22071234396}" type="datetimeFigureOut">
              <a:rPr lang="ru-RU" smtClean="0"/>
              <a:pPr/>
              <a:t>20.04.2011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390D96B-9A62-430D-87FA-ABF1838969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9260-D90C-44BB-91EC-F22071234396}" type="datetimeFigureOut">
              <a:rPr lang="ru-RU" smtClean="0"/>
              <a:pPr/>
              <a:t>20.04.2011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D96B-9A62-430D-87FA-ABF1838969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9260-D90C-44BB-91EC-F22071234396}" type="datetimeFigureOut">
              <a:rPr lang="ru-RU" smtClean="0"/>
              <a:pPr/>
              <a:t>20.04.2011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D96B-9A62-430D-87FA-ABF1838969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9260-D90C-44BB-91EC-F22071234396}" type="datetimeFigureOut">
              <a:rPr lang="ru-RU" smtClean="0"/>
              <a:pPr/>
              <a:t>20.04.2011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D96B-9A62-430D-87FA-ABF1838969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9260-D90C-44BB-91EC-F22071234396}" type="datetimeFigureOut">
              <a:rPr lang="ru-RU" smtClean="0"/>
              <a:pPr/>
              <a:t>20.04.2011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D96B-9A62-430D-87FA-ABF1838969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9260-D90C-44BB-91EC-F22071234396}" type="datetimeFigureOut">
              <a:rPr lang="ru-RU" smtClean="0"/>
              <a:pPr/>
              <a:t>20.04.2011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D96B-9A62-430D-87FA-ABF1838969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9260-D90C-44BB-91EC-F22071234396}" type="datetimeFigureOut">
              <a:rPr lang="ru-RU" smtClean="0"/>
              <a:pPr/>
              <a:t>20.04.2011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D96B-9A62-430D-87FA-ABF1838969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13C9260-D90C-44BB-91EC-F22071234396}" type="datetimeFigureOut">
              <a:rPr lang="ru-RU" smtClean="0"/>
              <a:pPr/>
              <a:t>20.04.2011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390D96B-9A62-430D-87FA-ABF1838969F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6.xml"/><Relationship Id="rId18" Type="http://schemas.openxmlformats.org/officeDocument/2006/relationships/slide" Target="slide36.xml"/><Relationship Id="rId3" Type="http://schemas.openxmlformats.org/officeDocument/2006/relationships/slide" Target="slide6.xml"/><Relationship Id="rId7" Type="http://schemas.openxmlformats.org/officeDocument/2006/relationships/slide" Target="slide14.xml"/><Relationship Id="rId12" Type="http://schemas.openxmlformats.org/officeDocument/2006/relationships/slide" Target="slide24.xml"/><Relationship Id="rId17" Type="http://schemas.openxmlformats.org/officeDocument/2006/relationships/slide" Target="slide34.xml"/><Relationship Id="rId2" Type="http://schemas.openxmlformats.org/officeDocument/2006/relationships/slide" Target="slide4.xml"/><Relationship Id="rId16" Type="http://schemas.openxmlformats.org/officeDocument/2006/relationships/slide" Target="slide32.xml"/><Relationship Id="rId20" Type="http://schemas.openxmlformats.org/officeDocument/2006/relationships/slide" Target="slide40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11" Type="http://schemas.openxmlformats.org/officeDocument/2006/relationships/slide" Target="slide22.xml"/><Relationship Id="rId5" Type="http://schemas.openxmlformats.org/officeDocument/2006/relationships/slide" Target="slide10.xml"/><Relationship Id="rId15" Type="http://schemas.openxmlformats.org/officeDocument/2006/relationships/slide" Target="slide30.xml"/><Relationship Id="rId10" Type="http://schemas.openxmlformats.org/officeDocument/2006/relationships/slide" Target="slide20.xml"/><Relationship Id="rId19" Type="http://schemas.openxmlformats.org/officeDocument/2006/relationships/slide" Target="slide38.xml"/><Relationship Id="rId4" Type="http://schemas.openxmlformats.org/officeDocument/2006/relationships/slide" Target="slide8.xml"/><Relationship Id="rId9" Type="http://schemas.openxmlformats.org/officeDocument/2006/relationships/slide" Target="slide18.xml"/><Relationship Id="rId14" Type="http://schemas.openxmlformats.org/officeDocument/2006/relationships/slide" Target="slide2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0"/>
          <a:ext cx="9144003" cy="6858000"/>
        </p:xfrm>
        <a:graphic>
          <a:graphicData uri="http://schemas.openxmlformats.org/drawingml/2006/table">
            <a:tbl>
              <a:tblPr firstCol="1">
                <a:tableStyleId>{306799F8-075E-4A3A-A7F6-7FBC6576F1A4}</a:tableStyleId>
              </a:tblPr>
              <a:tblGrid>
                <a:gridCol w="2483768"/>
                <a:gridCol w="1332047"/>
                <a:gridCol w="1332047"/>
                <a:gridCol w="1332047"/>
                <a:gridCol w="1332047"/>
                <a:gridCol w="1332047"/>
              </a:tblGrid>
              <a:tr h="1714500">
                <a:tc>
                  <a:txBody>
                    <a:bodyPr/>
                    <a:lstStyle/>
                    <a:p>
                      <a:pPr algn="ctr"/>
                      <a:endParaRPr lang="ru-RU" sz="2400" dirty="0" smtClean="0">
                        <a:effectLst/>
                      </a:endParaRPr>
                    </a:p>
                    <a:p>
                      <a:pPr algn="ctr"/>
                      <a:r>
                        <a:rPr lang="ru-RU" sz="2400" dirty="0" smtClean="0">
                          <a:effectLst/>
                        </a:rPr>
                        <a:t>МУЗЕИ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marL="0" indent="0" algn="ctr"/>
                      <a:r>
                        <a:rPr lang="ru-RU" sz="4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hlinkClick r:id="" action="ppaction://hlinkshowjump?jump=nextslide"/>
                        </a:rPr>
                        <a:t>10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2" action="ppaction://hlinksldjump"/>
                        </a:rPr>
                        <a:t>20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3" action="ppaction://hlinksldjump"/>
                        </a:rPr>
                        <a:t>30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4" action="ppaction://hlinksldjump"/>
                        </a:rPr>
                        <a:t>40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5" action="ppaction://hlinksldjump"/>
                        </a:rPr>
                        <a:t>50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0">
                <a:tc>
                  <a:txBody>
                    <a:bodyPr/>
                    <a:lstStyle/>
                    <a:p>
                      <a:pPr algn="ctr"/>
                      <a:endParaRPr lang="ru-RU" sz="2400" dirty="0" smtClean="0">
                        <a:effectLst/>
                      </a:endParaRPr>
                    </a:p>
                    <a:p>
                      <a:pPr algn="ctr"/>
                      <a:r>
                        <a:rPr lang="ru-RU" sz="2400" dirty="0" smtClean="0">
                          <a:effectLst/>
                        </a:rPr>
                        <a:t>ХУДОЖНИКИ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6" action="ppaction://hlinksldjump"/>
                        </a:rPr>
                        <a:t>10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4000" dirty="0" smtClean="0">
                          <a:hlinkClick r:id="rId7" action="ppaction://hlinksldjump"/>
                        </a:rPr>
                        <a:t>20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8" action="ppaction://hlinksldjump"/>
                        </a:rPr>
                        <a:t>30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9" action="ppaction://hlinksldjump"/>
                        </a:rPr>
                        <a:t>40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10" action="ppaction://hlinksldjump"/>
                        </a:rPr>
                        <a:t>50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0">
                <a:tc>
                  <a:txBody>
                    <a:bodyPr/>
                    <a:lstStyle/>
                    <a:p>
                      <a:pPr algn="ctr"/>
                      <a:endParaRPr lang="ru-RU" sz="2400" dirty="0" smtClean="0">
                        <a:effectLst/>
                      </a:endParaRPr>
                    </a:p>
                    <a:p>
                      <a:pPr algn="ctr"/>
                      <a:r>
                        <a:rPr lang="ru-RU" sz="2400" dirty="0" smtClean="0">
                          <a:effectLst/>
                        </a:rPr>
                        <a:t>ТЕАТРЫ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11" action="ppaction://hlinksldjump"/>
                        </a:rPr>
                        <a:t>10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12" action="ppaction://hlinksldjump"/>
                        </a:rPr>
                        <a:t>20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13" action="ppaction://hlinksldjump"/>
                        </a:rPr>
                        <a:t>30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14" action="ppaction://hlinksldjump"/>
                        </a:rPr>
                        <a:t>40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15" action="ppaction://hlinksldjump"/>
                        </a:rPr>
                        <a:t>50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0">
                <a:tc>
                  <a:txBody>
                    <a:bodyPr/>
                    <a:lstStyle/>
                    <a:p>
                      <a:pPr algn="ctr"/>
                      <a:endParaRPr lang="ru-RU" sz="2800" dirty="0" smtClean="0">
                        <a:effectLst/>
                      </a:endParaRPr>
                    </a:p>
                    <a:p>
                      <a:pPr algn="ctr"/>
                      <a:r>
                        <a:rPr lang="ru-RU" sz="2800" dirty="0" smtClean="0">
                          <a:effectLst/>
                        </a:rPr>
                        <a:t>Композиторы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16" action="ppaction://hlinksldjump"/>
                        </a:rPr>
                        <a:t>10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17" action="ppaction://hlinksldjump"/>
                        </a:rPr>
                        <a:t>20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18" action="ppaction://hlinksldjump"/>
                        </a:rPr>
                        <a:t>30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19" action="ppaction://hlinksldjump"/>
                        </a:rPr>
                        <a:t>40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>
                          <a:hlinkClick r:id="rId20" action="ppaction://hlinksldjump"/>
                        </a:rPr>
                        <a:t>50</a:t>
                      </a:r>
                      <a:endParaRPr lang="ru-RU" sz="4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147248" cy="190844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Назовите театры нашего города.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5157192"/>
            <a:ext cx="8229600" cy="45720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91264" cy="558085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  <a:t>Музей истории камнерезного и ювелирного искусства</a:t>
            </a:r>
            <a:b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  <a:t>Свердловский областной краеведческий музей </a:t>
            </a:r>
            <a:b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  <a:t>Музей фотографии «Дом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  <a:t>Метенкова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  <a:t>» </a:t>
            </a:r>
            <a:b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  <a:t>Музей истории комсомола и молодёжного движения </a:t>
            </a:r>
            <a:b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  <a:t> Военно-исторический музей Уральского военного округа Музей изобразительных искусств </a:t>
            </a:r>
            <a:b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  <a:t>Музей радио им.Попова</a:t>
            </a:r>
            <a:b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  <a:t>Музей  Литературная жизнь Урала XX века</a:t>
            </a:r>
            <a:b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  <a:t>Музей  Литературная жизнь Урала XIX века</a:t>
            </a:r>
            <a:b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  <a:t>Музей кукол и детской книги </a:t>
            </a:r>
            <a:b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  <a:t>Дом-музей писателя Д.Н.Мамина-Сибиряка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11560" y="6525344"/>
            <a:ext cx="8147248" cy="146720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6712" y="620688"/>
            <a:ext cx="8507288" cy="4882554"/>
          </a:xfrm>
        </p:spPr>
        <p:txBody>
          <a:bodyPr>
            <a:normAutofit/>
          </a:bodyPr>
          <a:lstStyle/>
          <a:p>
            <a:r>
              <a:rPr lang="ru-RU" sz="42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Как называется дощечка для смешивания красок? Она может быть деревянной, металлической или фарфоровой.</a:t>
            </a:r>
            <a:endParaRPr lang="ru-RU" sz="42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373216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276872"/>
            <a:ext cx="8291264" cy="2074242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Палитра</a:t>
            </a:r>
            <a:endParaRPr lang="ru-RU" sz="60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522920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91264" cy="3154362"/>
          </a:xfrm>
        </p:spPr>
        <p:txBody>
          <a:bodyPr>
            <a:noAutofit/>
          </a:bodyPr>
          <a:lstStyle/>
          <a:p>
            <a:r>
              <a:rPr lang="ru-RU" sz="42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Жанр изобразительного искусства, в котором основным предметом изображения является природа?</a:t>
            </a:r>
            <a:endParaRPr lang="ru-RU" sz="42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5733256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36912"/>
            <a:ext cx="8229600" cy="1143000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Пейзаж</a:t>
            </a:r>
            <a:endParaRPr lang="ru-RU" sz="60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869160"/>
            <a:ext cx="8229600" cy="47091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496944" cy="5688632"/>
          </a:xfrm>
        </p:spPr>
        <p:txBody>
          <a:bodyPr>
            <a:normAutofit/>
          </a:bodyPr>
          <a:lstStyle/>
          <a:p>
            <a:r>
              <a:rPr lang="ru-RU" sz="42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Как называется набор стекла, составляющий орнаментальный узор или изображение, который вставлен в оконный или дверной проем?</a:t>
            </a:r>
            <a:endParaRPr lang="ru-RU" sz="42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7173416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36912"/>
            <a:ext cx="8229600" cy="1143000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Витраж</a:t>
            </a:r>
            <a:endParaRPr lang="ru-RU" sz="60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165304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352928" cy="288032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Как с французского языка переводится натюрморт?</a:t>
            </a:r>
            <a:endParaRPr lang="ru-RU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805264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996952"/>
            <a:ext cx="8229600" cy="1143000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Мертвая природа</a:t>
            </a:r>
            <a:endParaRPr lang="ru-RU" sz="60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597352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464475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Как называется книга, написанная в доме, который сейчас является Домом-музеем П.П.Бажова?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11560" y="5589240"/>
            <a:ext cx="8229600" cy="4572000"/>
          </a:xfrm>
        </p:spPr>
        <p:txBody>
          <a:bodyPr>
            <a:normAutofit/>
          </a:bodyPr>
          <a:lstStyle/>
          <a:p>
            <a:pPr algn="ctr"/>
            <a:endParaRPr lang="ru-RU" sz="4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91264" cy="4378498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Назовите жанры изобразительного искусства.</a:t>
            </a:r>
            <a:endParaRPr lang="ru-RU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352928" cy="5616624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Портрет, пейзаж, натюрморт, исторический жанр, бытовой жанр, мифологический, батальный, анималистические жанры.</a:t>
            </a:r>
            <a:endParaRPr lang="ru-RU" sz="48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5301208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91264" cy="4378498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Назовите певческие голоса музыкального театра, какие из них являются женскими, какие мужскими голосами?</a:t>
            </a:r>
            <a:endParaRPr lang="ru-RU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91264" cy="4378498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/>
            </a:r>
            <a:br>
              <a:rPr lang="ru-RU" sz="54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</a:br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Женские: сопрано, альт</a:t>
            </a:r>
            <a:br>
              <a:rPr lang="ru-RU" sz="54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</a:br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Мужские: тенор, баритон, бас</a:t>
            </a:r>
            <a:endParaRPr lang="ru-RU" sz="54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91264" cy="4378498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Где и когда возникла опера и оперетта?</a:t>
            </a:r>
            <a:endParaRPr lang="ru-RU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" y="1124744"/>
            <a:ext cx="8758808" cy="4378498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Опера – в Италии 16-17 века</a:t>
            </a:r>
            <a:br>
              <a:rPr lang="ru-RU" sz="54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</a:br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Оперетта – во Франции в 19 веке</a:t>
            </a:r>
            <a:endParaRPr lang="ru-RU" sz="54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291264" cy="4378498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Как в древней Руси называли странствующих актеров, выступающих в качестве певцов, музыкантов, исполнителей сценок, дрессировщиков?</a:t>
            </a:r>
            <a:endParaRPr lang="ru-RU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91264" cy="4378498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Скоморохи</a:t>
            </a:r>
            <a:endParaRPr lang="ru-RU" sz="60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556792"/>
            <a:ext cx="8291264" cy="4378498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Синтез каких видов искусства происходит в театре?</a:t>
            </a:r>
            <a:endParaRPr lang="ru-RU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676456" cy="4378498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Изобразительное искусство, музыка, хореография, актерское мастерство</a:t>
            </a:r>
            <a:endParaRPr lang="ru-RU" sz="60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348880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  <a:t>Малахитовая шкатулка</a:t>
            </a:r>
            <a:endParaRPr lang="ru-RU" sz="6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83568" y="5445224"/>
            <a:ext cx="8229600" cy="45720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91264" cy="4378498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Назовите театры нашего города.</a:t>
            </a:r>
            <a:endParaRPr lang="ru-RU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424936" cy="6336704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Театр оперы и балета, Драматический театр, Театр музыкальной комедии, ТЮЗ Камерный театр, Кукольный театр, театр эстрады, Волхонка, Филармония, Коляда – театр, «Щелкунчик»,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Театрон</a:t>
            </a:r>
            <a:endParaRPr lang="ru-RU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91264" cy="4378498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Какого композитора называют «душой фортепиано»?</a:t>
            </a:r>
            <a:endParaRPr lang="ru-RU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91264" cy="4378498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Шопен</a:t>
            </a:r>
            <a:endParaRPr lang="ru-RU" sz="60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291264" cy="4378498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Кто из русских композиторов написал 10 опер и три балета: 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«Лебединое озеро»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«Щелкунчик»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«Спящая красавица»?</a:t>
            </a:r>
            <a:endParaRPr lang="ru-RU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91264" cy="4378498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П.И. Чайковский</a:t>
            </a:r>
            <a:endParaRPr lang="ru-RU" sz="60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91264" cy="4378498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Назовите авторов следующих опер: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1) «Смерть за царя»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2) «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effectLst/>
              </a:rPr>
              <a:t>Риголетто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»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3) «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effectLst/>
              </a:rPr>
              <a:t>Порги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 и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effectLst/>
              </a:rPr>
              <a:t>Бесс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»</a:t>
            </a:r>
            <a:endParaRPr lang="ru-RU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91264" cy="4378498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1) М.И.Глинка</a:t>
            </a:r>
            <a:br>
              <a:rPr lang="ru-RU" sz="60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</a:br>
            <a:r>
              <a:rPr lang="ru-RU" sz="60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2) Д.Верди</a:t>
            </a:r>
            <a:br>
              <a:rPr lang="ru-RU" sz="60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</a:br>
            <a:r>
              <a:rPr lang="ru-RU" sz="60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3) Д.Гершвин</a:t>
            </a:r>
            <a:endParaRPr lang="ru-RU" sz="60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352928" cy="561662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Назовите фамилию композитора, который стал «пионером» в использовании афроамериканского музыкального фольклора и элементов джазовой музыки в операх и симфониях.</a:t>
            </a:r>
            <a:endParaRPr lang="ru-RU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91264" cy="4378498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Д.Гершвин</a:t>
            </a:r>
            <a:endParaRPr lang="ru-RU" sz="60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80920" cy="446449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В музее Изобразительного искусства представлены все жанры ИЗО. Портретист пишет портреты, пейзажист – пейзажи, а что пишет анималист и маринист?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5517232"/>
            <a:ext cx="8229600" cy="45720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352928" cy="5904656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Карл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effectLst/>
              </a:rPr>
              <a:t>Барт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 сказал: «Не знаю, в самом ли деле ангелы в присутствии Бога играют лишь Баха; но я уверен что в своем домашнем кругу они играют…» Какого великого австрийского композитора он имел в виду?</a:t>
            </a:r>
            <a:endParaRPr lang="ru-RU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91264" cy="4378498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6">
                    <a:lumMod val="50000"/>
                  </a:schemeClr>
                </a:solidFill>
                <a:effectLst/>
                <a:hlinkClick r:id="" action="ppaction://hlinkshowjump?jump=firstslide"/>
              </a:rPr>
              <a:t>В.А. Моцарта</a:t>
            </a:r>
            <a:endParaRPr lang="ru-RU" sz="60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949280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492896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  <a:t>Животных, море</a:t>
            </a:r>
            <a:endParaRPr lang="ru-RU" sz="6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5229200"/>
            <a:ext cx="8229600" cy="4572000"/>
          </a:xfrm>
        </p:spPr>
        <p:txBody>
          <a:bodyPr/>
          <a:lstStyle/>
          <a:p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352928" cy="331236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В музее какого города находится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</a:rPr>
              <a:t>Каслинский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чугунный павильон?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39552" y="6858000"/>
            <a:ext cx="8229600" cy="45720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hlinkClick r:id="rId2" action="ppaction://hlinksldjump"/>
              </a:rPr>
              <a:t>Екатеринбург</a:t>
            </a:r>
            <a:endParaRPr lang="ru-RU" sz="6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11560" y="5733256"/>
            <a:ext cx="8229600" cy="45720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352928" cy="439248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В Уральском геологическом музее представлены все уральские камни, уральскими самоцветами зовутся они.</a:t>
            </a:r>
            <a:b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Перечислите их.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39552" y="6453336"/>
            <a:ext cx="8229600" cy="45720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91264" cy="460851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firstslide"/>
              </a:rPr>
              <a:t>Малахит, яшма, изумруд, родонит, мрамор, аметист, сапфир, лазурит, змеевик, селенит, хризолит, аквамарин, топаз, александрит, нефрит, горный, хрусталь.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6858000"/>
            <a:ext cx="8229600" cy="45720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91</TotalTime>
  <Words>423</Words>
  <Application>Microsoft Office PowerPoint</Application>
  <PresentationFormat>Экран (4:3)</PresentationFormat>
  <Paragraphs>88</Paragraphs>
  <Slides>41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Апекс</vt:lpstr>
      <vt:lpstr>Слайд 1</vt:lpstr>
      <vt:lpstr>Как называется книга, написанная в доме, который сейчас является Домом-музеем П.П.Бажова? </vt:lpstr>
      <vt:lpstr>Малахитовая шкатулка</vt:lpstr>
      <vt:lpstr>В музее Изобразительного искусства представлены все жанры ИЗО. Портретист пишет портреты, пейзажист – пейзажи, а что пишет анималист и маринист?</vt:lpstr>
      <vt:lpstr>Животных, море</vt:lpstr>
      <vt:lpstr>В музее какого города находится Каслинский чугунный павильон?</vt:lpstr>
      <vt:lpstr>Екатеринбург</vt:lpstr>
      <vt:lpstr>В Уральском геологическом музее представлены все уральские камни, уральскими самоцветами зовутся они. Перечислите их.</vt:lpstr>
      <vt:lpstr>Малахит, яшма, изумруд, родонит, мрамор, аметист, сапфир, лазурит, змеевик, селенит, хризолит, аквамарин, топаз, александрит, нефрит, горный, хрусталь.</vt:lpstr>
      <vt:lpstr>Назовите театры нашего города.</vt:lpstr>
      <vt:lpstr>Музей истории камнерезного и ювелирного искусства Свердловский областной краеведческий музей  Музей фотографии «Дом Метенкова»  Музей истории комсомола и молодёжного движения   Военно-исторический музей Уральского военного округа Музей изобразительных искусств  Музей радио им.Попова Музей  Литературная жизнь Урала XX века Музей  Литературная жизнь Урала XIX века Музей кукол и детской книги  Дом-музей писателя Д.Н.Мамина-Сибиряка</vt:lpstr>
      <vt:lpstr>Как называется дощечка для смешивания красок? Она может быть деревянной, металлической или фарфоровой.</vt:lpstr>
      <vt:lpstr>Палитра</vt:lpstr>
      <vt:lpstr>Жанр изобразительного искусства, в котором основным предметом изображения является природа?</vt:lpstr>
      <vt:lpstr>Пейзаж</vt:lpstr>
      <vt:lpstr>Как называется набор стекла, составляющий орнаментальный узор или изображение, который вставлен в оконный или дверной проем?</vt:lpstr>
      <vt:lpstr>Витраж</vt:lpstr>
      <vt:lpstr>Как с французского языка переводится натюрморт?</vt:lpstr>
      <vt:lpstr>Мертвая природа</vt:lpstr>
      <vt:lpstr>Назовите жанры изобразительного искусства.</vt:lpstr>
      <vt:lpstr>Портрет, пейзаж, натюрморт, исторический жанр, бытовой жанр, мифологический, батальный, анималистические жанры.</vt:lpstr>
      <vt:lpstr>Назовите певческие голоса музыкального театра, какие из них являются женскими, какие мужскими голосами?</vt:lpstr>
      <vt:lpstr> Женские: сопрано, альт Мужские: тенор, баритон, бас</vt:lpstr>
      <vt:lpstr>Где и когда возникла опера и оперетта?</vt:lpstr>
      <vt:lpstr>Опера – в Италии 16-17 века Оперетта – во Франции в 19 веке</vt:lpstr>
      <vt:lpstr>Как в древней Руси называли странствующих актеров, выступающих в качестве певцов, музыкантов, исполнителей сценок, дрессировщиков?</vt:lpstr>
      <vt:lpstr>Скоморохи</vt:lpstr>
      <vt:lpstr>Синтез каких видов искусства происходит в театре?</vt:lpstr>
      <vt:lpstr>Изобразительное искусство, музыка, хореография, актерское мастерство</vt:lpstr>
      <vt:lpstr>Назовите театры нашего города.</vt:lpstr>
      <vt:lpstr>Театр оперы и балета, Драматический театр, Театр музыкальной комедии, ТЮЗ Камерный театр, Кукольный театр, театр эстрады, Волхонка, Филармония, Коляда – театр, «Щелкунчик», Театрон</vt:lpstr>
      <vt:lpstr>Какого композитора называют «душой фортепиано»?</vt:lpstr>
      <vt:lpstr>Шопен</vt:lpstr>
      <vt:lpstr>Кто из русских композиторов написал 10 опер и три балета:  «Лебединое озеро» «Щелкунчик» «Спящая красавица»?</vt:lpstr>
      <vt:lpstr>П.И. Чайковский</vt:lpstr>
      <vt:lpstr>Назовите авторов следующих опер: 1) «Смерть за царя» 2) «Риголетто» 3) «Порги и Бесс»</vt:lpstr>
      <vt:lpstr>1) М.И.Глинка 2) Д.Верди 3) Д.Гершвин</vt:lpstr>
      <vt:lpstr>Назовите фамилию композитора, который стал «пионером» в использовании афроамериканского музыкального фольклора и элементов джазовой музыки в операх и симфониях.</vt:lpstr>
      <vt:lpstr>Д.Гершвин</vt:lpstr>
      <vt:lpstr>Карл Барт сказал: «Не знаю, в самом ли деле ангелы в присутствии Бога играют лишь Баха; но я уверен что в своем домашнем кругу они играют…» Какого великого австрийского композитора он имел в виду?</vt:lpstr>
      <vt:lpstr>В.А. Моцарта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128</dc:creator>
  <cp:lastModifiedBy>128</cp:lastModifiedBy>
  <cp:revision>12</cp:revision>
  <dcterms:created xsi:type="dcterms:W3CDTF">2011-04-20T14:41:44Z</dcterms:created>
  <dcterms:modified xsi:type="dcterms:W3CDTF">2011-04-20T16:14:47Z</dcterms:modified>
</cp:coreProperties>
</file>