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8" r:id="rId1"/>
  </p:sldMasterIdLst>
  <p:notesMasterIdLst>
    <p:notesMasterId r:id="rId27"/>
  </p:notesMasterIdLst>
  <p:handoutMasterIdLst>
    <p:handoutMasterId r:id="rId28"/>
  </p:handoutMasterIdLst>
  <p:sldIdLst>
    <p:sldId id="284" r:id="rId2"/>
    <p:sldId id="291" r:id="rId3"/>
    <p:sldId id="288" r:id="rId4"/>
    <p:sldId id="289" r:id="rId5"/>
    <p:sldId id="292" r:id="rId6"/>
    <p:sldId id="290" r:id="rId7"/>
    <p:sldId id="294" r:id="rId8"/>
    <p:sldId id="295" r:id="rId9"/>
    <p:sldId id="296" r:id="rId10"/>
    <p:sldId id="297" r:id="rId11"/>
    <p:sldId id="293" r:id="rId12"/>
    <p:sldId id="299" r:id="rId13"/>
    <p:sldId id="300" r:id="rId14"/>
    <p:sldId id="301" r:id="rId15"/>
    <p:sldId id="302" r:id="rId16"/>
    <p:sldId id="303" r:id="rId17"/>
    <p:sldId id="304" r:id="rId18"/>
    <p:sldId id="305" r:id="rId19"/>
    <p:sldId id="307" r:id="rId20"/>
    <p:sldId id="308" r:id="rId21"/>
    <p:sldId id="306" r:id="rId22"/>
    <p:sldId id="309" r:id="rId23"/>
    <p:sldId id="310" r:id="rId24"/>
    <p:sldId id="311" r:id="rId25"/>
    <p:sldId id="312" r:id="rId26"/>
  </p:sldIdLst>
  <p:sldSz cx="9144000" cy="6858000" type="screen4x3"/>
  <p:notesSz cx="6858000" cy="9947275"/>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0000CC"/>
    <a:srgbClr val="660066"/>
    <a:srgbClr val="663300"/>
    <a:srgbClr val="006600"/>
    <a:srgbClr val="996633"/>
    <a:srgbClr val="CC33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4" autoAdjust="0"/>
  </p:normalViewPr>
  <p:slideViewPr>
    <p:cSldViewPr>
      <p:cViewPr>
        <p:scale>
          <a:sx n="66" d="100"/>
          <a:sy n="66" d="100"/>
        </p:scale>
        <p:origin x="-1284" y="-906"/>
      </p:cViewPr>
      <p:guideLst>
        <p:guide orient="horz" pos="2160"/>
        <p:guide pos="2880"/>
      </p:guideLst>
    </p:cSldViewPr>
  </p:slideViewPr>
  <p:outlineViewPr>
    <p:cViewPr>
      <p:scale>
        <a:sx n="33" d="100"/>
        <a:sy n="33" d="100"/>
      </p:scale>
      <p:origin x="54"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2972393" cy="497764"/>
          </a:xfrm>
          <a:prstGeom prst="rect">
            <a:avLst/>
          </a:prstGeom>
        </p:spPr>
        <p:txBody>
          <a:bodyPr vert="horz" lIns="92556" tIns="46278" rIns="92556" bIns="46278" rtlCol="0"/>
          <a:lstStyle>
            <a:lvl1pPr algn="l">
              <a:defRPr sz="1200"/>
            </a:lvl1pPr>
          </a:lstStyle>
          <a:p>
            <a:pPr>
              <a:defRPr/>
            </a:pPr>
            <a:endParaRPr lang="ru-RU"/>
          </a:p>
        </p:txBody>
      </p:sp>
      <p:sp>
        <p:nvSpPr>
          <p:cNvPr id="3" name="Дата 2"/>
          <p:cNvSpPr>
            <a:spLocks noGrp="1"/>
          </p:cNvSpPr>
          <p:nvPr>
            <p:ph type="dt" sz="quarter" idx="1"/>
          </p:nvPr>
        </p:nvSpPr>
        <p:spPr>
          <a:xfrm>
            <a:off x="3883991" y="1"/>
            <a:ext cx="2972392" cy="497764"/>
          </a:xfrm>
          <a:prstGeom prst="rect">
            <a:avLst/>
          </a:prstGeom>
        </p:spPr>
        <p:txBody>
          <a:bodyPr vert="horz" lIns="92556" tIns="46278" rIns="92556" bIns="46278" rtlCol="0"/>
          <a:lstStyle>
            <a:lvl1pPr algn="r">
              <a:defRPr sz="1200"/>
            </a:lvl1pPr>
          </a:lstStyle>
          <a:p>
            <a:pPr>
              <a:defRPr/>
            </a:pPr>
            <a:fld id="{56EB99B0-8C37-4B5B-BBA2-AB1E6C832991}" type="datetimeFigureOut">
              <a:rPr lang="ru-RU"/>
              <a:pPr>
                <a:defRPr/>
              </a:pPr>
              <a:t>16.01.2020</a:t>
            </a:fld>
            <a:endParaRPr lang="ru-RU"/>
          </a:p>
        </p:txBody>
      </p:sp>
      <p:sp>
        <p:nvSpPr>
          <p:cNvPr id="4" name="Нижний колонтитул 3"/>
          <p:cNvSpPr>
            <a:spLocks noGrp="1"/>
          </p:cNvSpPr>
          <p:nvPr>
            <p:ph type="ftr" sz="quarter" idx="2"/>
          </p:nvPr>
        </p:nvSpPr>
        <p:spPr>
          <a:xfrm>
            <a:off x="0" y="9447911"/>
            <a:ext cx="2972393" cy="497763"/>
          </a:xfrm>
          <a:prstGeom prst="rect">
            <a:avLst/>
          </a:prstGeom>
        </p:spPr>
        <p:txBody>
          <a:bodyPr vert="horz" lIns="92556" tIns="46278" rIns="92556" bIns="46278" rtlCol="0" anchor="b"/>
          <a:lstStyle>
            <a:lvl1pPr algn="l">
              <a:defRPr sz="1200"/>
            </a:lvl1pPr>
          </a:lstStyle>
          <a:p>
            <a:pPr>
              <a:defRPr/>
            </a:pPr>
            <a:endParaRPr lang="ru-RU"/>
          </a:p>
        </p:txBody>
      </p:sp>
      <p:sp>
        <p:nvSpPr>
          <p:cNvPr id="5" name="Номер слайда 4"/>
          <p:cNvSpPr>
            <a:spLocks noGrp="1"/>
          </p:cNvSpPr>
          <p:nvPr>
            <p:ph type="sldNum" sz="quarter" idx="3"/>
          </p:nvPr>
        </p:nvSpPr>
        <p:spPr>
          <a:xfrm>
            <a:off x="3883991" y="9447911"/>
            <a:ext cx="2972392" cy="497763"/>
          </a:xfrm>
          <a:prstGeom prst="rect">
            <a:avLst/>
          </a:prstGeom>
        </p:spPr>
        <p:txBody>
          <a:bodyPr vert="horz" lIns="92556" tIns="46278" rIns="92556" bIns="46278" rtlCol="0" anchor="b"/>
          <a:lstStyle>
            <a:lvl1pPr algn="r">
              <a:defRPr sz="1200"/>
            </a:lvl1pPr>
          </a:lstStyle>
          <a:p>
            <a:pPr>
              <a:defRPr/>
            </a:pPr>
            <a:fld id="{970B767D-8F21-426A-A12A-67129A6F3FCF}" type="slidenum">
              <a:rPr lang="ru-RU"/>
              <a:pPr>
                <a:defRPr/>
              </a:pPr>
              <a:t>‹#›</a:t>
            </a:fld>
            <a:endParaRPr lang="ru-RU"/>
          </a:p>
        </p:txBody>
      </p:sp>
    </p:spTree>
    <p:extLst>
      <p:ext uri="{BB962C8B-B14F-4D97-AF65-F5344CB8AC3E}">
        <p14:creationId xmlns:p14="http://schemas.microsoft.com/office/powerpoint/2010/main" val="2738650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2972393" cy="497764"/>
          </a:xfrm>
          <a:prstGeom prst="rect">
            <a:avLst/>
          </a:prstGeom>
        </p:spPr>
        <p:txBody>
          <a:bodyPr vert="horz" lIns="92556" tIns="46278" rIns="92556" bIns="46278" rtlCol="0"/>
          <a:lstStyle>
            <a:lvl1pPr algn="l">
              <a:defRPr sz="1200"/>
            </a:lvl1pPr>
          </a:lstStyle>
          <a:p>
            <a:pPr>
              <a:defRPr/>
            </a:pPr>
            <a:endParaRPr lang="ru-RU"/>
          </a:p>
        </p:txBody>
      </p:sp>
      <p:sp>
        <p:nvSpPr>
          <p:cNvPr id="3" name="Дата 2"/>
          <p:cNvSpPr>
            <a:spLocks noGrp="1"/>
          </p:cNvSpPr>
          <p:nvPr>
            <p:ph type="dt" idx="1"/>
          </p:nvPr>
        </p:nvSpPr>
        <p:spPr>
          <a:xfrm>
            <a:off x="3883991" y="1"/>
            <a:ext cx="2972392" cy="497764"/>
          </a:xfrm>
          <a:prstGeom prst="rect">
            <a:avLst/>
          </a:prstGeom>
        </p:spPr>
        <p:txBody>
          <a:bodyPr vert="horz" lIns="92556" tIns="46278" rIns="92556" bIns="46278" rtlCol="0"/>
          <a:lstStyle>
            <a:lvl1pPr algn="r">
              <a:defRPr sz="1200"/>
            </a:lvl1pPr>
          </a:lstStyle>
          <a:p>
            <a:pPr>
              <a:defRPr/>
            </a:pPr>
            <a:fld id="{B0D85860-6590-47E1-BB89-3B2552C284A5}" type="datetimeFigureOut">
              <a:rPr lang="ru-RU"/>
              <a:pPr>
                <a:defRPr/>
              </a:pPr>
              <a:t>16.01.2020</a:t>
            </a:fld>
            <a:endParaRPr lang="ru-RU"/>
          </a:p>
        </p:txBody>
      </p:sp>
      <p:sp>
        <p:nvSpPr>
          <p:cNvPr id="4" name="Образ слайда 3"/>
          <p:cNvSpPr>
            <a:spLocks noGrp="1" noRot="1" noChangeAspect="1"/>
          </p:cNvSpPr>
          <p:nvPr>
            <p:ph type="sldImg" idx="2"/>
          </p:nvPr>
        </p:nvSpPr>
        <p:spPr>
          <a:xfrm>
            <a:off x="941388" y="746125"/>
            <a:ext cx="4975225" cy="3730625"/>
          </a:xfrm>
          <a:prstGeom prst="rect">
            <a:avLst/>
          </a:prstGeom>
          <a:noFill/>
          <a:ln w="12700">
            <a:solidFill>
              <a:prstClr val="black"/>
            </a:solidFill>
          </a:ln>
        </p:spPr>
        <p:txBody>
          <a:bodyPr vert="horz" lIns="92556" tIns="46278" rIns="92556" bIns="46278" rtlCol="0" anchor="ctr"/>
          <a:lstStyle/>
          <a:p>
            <a:pPr lvl="0"/>
            <a:endParaRPr lang="ru-RU" noProof="0" smtClean="0"/>
          </a:p>
        </p:txBody>
      </p:sp>
      <p:sp>
        <p:nvSpPr>
          <p:cNvPr id="5" name="Заметки 4"/>
          <p:cNvSpPr>
            <a:spLocks noGrp="1"/>
          </p:cNvSpPr>
          <p:nvPr>
            <p:ph type="body" sz="quarter" idx="3"/>
          </p:nvPr>
        </p:nvSpPr>
        <p:spPr>
          <a:xfrm>
            <a:off x="685316" y="4724755"/>
            <a:ext cx="5487370" cy="4476674"/>
          </a:xfrm>
          <a:prstGeom prst="rect">
            <a:avLst/>
          </a:prstGeom>
        </p:spPr>
        <p:txBody>
          <a:bodyPr vert="horz" lIns="92556" tIns="46278" rIns="92556" bIns="46278"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447911"/>
            <a:ext cx="2972393" cy="497763"/>
          </a:xfrm>
          <a:prstGeom prst="rect">
            <a:avLst/>
          </a:prstGeom>
        </p:spPr>
        <p:txBody>
          <a:bodyPr vert="horz" lIns="92556" tIns="46278" rIns="92556" bIns="46278"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3991" y="9447911"/>
            <a:ext cx="2972392" cy="497763"/>
          </a:xfrm>
          <a:prstGeom prst="rect">
            <a:avLst/>
          </a:prstGeom>
        </p:spPr>
        <p:txBody>
          <a:bodyPr vert="horz" lIns="92556" tIns="46278" rIns="92556" bIns="46278" rtlCol="0" anchor="b"/>
          <a:lstStyle>
            <a:lvl1pPr algn="r">
              <a:defRPr sz="1200"/>
            </a:lvl1pPr>
          </a:lstStyle>
          <a:p>
            <a:pPr>
              <a:defRPr/>
            </a:pPr>
            <a:fld id="{79F8EE80-4E13-4A14-9A18-F0B8ABD13523}" type="slidenum">
              <a:rPr lang="ru-RU"/>
              <a:pPr>
                <a:defRPr/>
              </a:pPr>
              <a:t>‹#›</a:t>
            </a:fld>
            <a:endParaRPr lang="ru-RU"/>
          </a:p>
        </p:txBody>
      </p:sp>
    </p:spTree>
    <p:extLst>
      <p:ext uri="{BB962C8B-B14F-4D97-AF65-F5344CB8AC3E}">
        <p14:creationId xmlns:p14="http://schemas.microsoft.com/office/powerpoint/2010/main" val="9940493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defRPr/>
            </a:lvl1pPr>
          </a:lstStyle>
          <a:p>
            <a:pPr>
              <a:defRPr/>
            </a:pPr>
            <a:fld id="{B2EB00E9-C5EC-4D21-9285-25ED66917C73}" type="datetimeFigureOut">
              <a:rPr lang="ru-RU"/>
              <a:pPr>
                <a:defRPr/>
              </a:pPr>
              <a:t>16.01.2020</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25808602-4631-425A-84E3-6D87A09DD251}" type="slidenum">
              <a:rPr lang="ru-RU"/>
              <a:pPr>
                <a:defRPr/>
              </a:pPr>
              <a:t>‹#›</a:t>
            </a:fld>
            <a:endParaRPr lang="ru-RU"/>
          </a:p>
        </p:txBody>
      </p:sp>
    </p:spTree>
    <p:extLst>
      <p:ext uri="{BB962C8B-B14F-4D97-AF65-F5344CB8AC3E}">
        <p14:creationId xmlns:p14="http://schemas.microsoft.com/office/powerpoint/2010/main" val="2646128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FB0FB887-E0CA-4852-B26F-EF4E70E7EABA}" type="datetimeFigureOut">
              <a:rPr lang="ru-RU"/>
              <a:pPr>
                <a:defRPr/>
              </a:pPr>
              <a:t>16.01.2020</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B1DA59AF-4A39-496D-830F-F220B00EDA2A}" type="slidenum">
              <a:rPr lang="ru-RU"/>
              <a:pPr>
                <a:defRPr/>
              </a:pPr>
              <a:t>‹#›</a:t>
            </a:fld>
            <a:endParaRPr lang="ru-RU"/>
          </a:p>
        </p:txBody>
      </p:sp>
    </p:spTree>
    <p:extLst>
      <p:ext uri="{BB962C8B-B14F-4D97-AF65-F5344CB8AC3E}">
        <p14:creationId xmlns:p14="http://schemas.microsoft.com/office/powerpoint/2010/main" val="247961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36B12CA2-BF00-4A26-BCC2-F593D41BED18}" type="datetimeFigureOut">
              <a:rPr lang="ru-RU"/>
              <a:pPr>
                <a:defRPr/>
              </a:pPr>
              <a:t>16.01.2020</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1356EE09-B8E5-4782-9073-C87A2EFC7139}" type="slidenum">
              <a:rPr lang="ru-RU"/>
              <a:pPr>
                <a:defRPr/>
              </a:pPr>
              <a:t>‹#›</a:t>
            </a:fld>
            <a:endParaRPr lang="ru-RU"/>
          </a:p>
        </p:txBody>
      </p:sp>
    </p:spTree>
    <p:extLst>
      <p:ext uri="{BB962C8B-B14F-4D97-AF65-F5344CB8AC3E}">
        <p14:creationId xmlns:p14="http://schemas.microsoft.com/office/powerpoint/2010/main" val="301346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lvl1pPr>
              <a:defRPr/>
            </a:lvl1pPr>
          </a:lstStyle>
          <a:p>
            <a:pPr>
              <a:defRPr/>
            </a:pPr>
            <a:fld id="{7EBE4C9F-76D1-494B-AC2B-A006D2898EB4}" type="datetimeFigureOut">
              <a:rPr lang="ru-RU"/>
              <a:pPr>
                <a:defRPr/>
              </a:pPr>
              <a:t>16.01.2020</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2260FB84-07D9-4198-9B3A-182107437BC1}" type="slidenum">
              <a:rPr lang="ru-RU"/>
              <a:pPr>
                <a:defRPr/>
              </a:pPr>
              <a:t>‹#›</a:t>
            </a:fld>
            <a:endParaRPr lang="ru-RU"/>
          </a:p>
        </p:txBody>
      </p:sp>
    </p:spTree>
    <p:extLst>
      <p:ext uri="{BB962C8B-B14F-4D97-AF65-F5344CB8AC3E}">
        <p14:creationId xmlns:p14="http://schemas.microsoft.com/office/powerpoint/2010/main" val="245660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Oval 6"/>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Oval 7"/>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Oval 8"/>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0"/>
          </p:nvPr>
        </p:nvSpPr>
        <p:spPr/>
        <p:txBody>
          <a:bodyPr/>
          <a:lstStyle>
            <a:lvl1pPr>
              <a:defRPr/>
            </a:lvl1pPr>
          </a:lstStyle>
          <a:p>
            <a:pPr>
              <a:defRPr/>
            </a:pPr>
            <a:fld id="{18E76F37-FE8A-44E7-AA8D-4476D0A54FCC}" type="datetimeFigureOut">
              <a:rPr lang="ru-RU"/>
              <a:pPr>
                <a:defRPr/>
              </a:pPr>
              <a:t>16.01.2020</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16DCA60E-A8B8-4E7C-8354-6140C0116C7E}" type="slidenum">
              <a:rPr lang="ru-RU"/>
              <a:pPr>
                <a:defRPr/>
              </a:pPr>
              <a:t>‹#›</a:t>
            </a:fld>
            <a:endParaRPr lang="ru-RU"/>
          </a:p>
        </p:txBody>
      </p:sp>
    </p:spTree>
    <p:extLst>
      <p:ext uri="{BB962C8B-B14F-4D97-AF65-F5344CB8AC3E}">
        <p14:creationId xmlns:p14="http://schemas.microsoft.com/office/powerpoint/2010/main" val="863140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4"/>
          </p:nvPr>
        </p:nvSpPr>
        <p:spPr/>
        <p:txBody>
          <a:bodyPr/>
          <a:lstStyle>
            <a:lvl1pPr>
              <a:defRPr/>
            </a:lvl1pPr>
          </a:lstStyle>
          <a:p>
            <a:pPr>
              <a:defRPr/>
            </a:pPr>
            <a:fld id="{7C112162-0E1C-4A3A-9113-44F43049E176}" type="datetimeFigureOut">
              <a:rPr lang="ru-RU"/>
              <a:pPr>
                <a:defRPr/>
              </a:pPr>
              <a:t>16.01.2020</a:t>
            </a:fld>
            <a:endParaRPr lang="ru-RU"/>
          </a:p>
        </p:txBody>
      </p:sp>
      <p:sp>
        <p:nvSpPr>
          <p:cNvPr id="6" name="Footer Placeholder 4"/>
          <p:cNvSpPr>
            <a:spLocks noGrp="1"/>
          </p:cNvSpPr>
          <p:nvPr>
            <p:ph type="ftr" sz="quarter" idx="15"/>
          </p:nvPr>
        </p:nvSpPr>
        <p:spPr/>
        <p:txBody>
          <a:bodyPr/>
          <a:lstStyle>
            <a:lvl1pPr>
              <a:defRPr/>
            </a:lvl1pPr>
          </a:lstStyle>
          <a:p>
            <a:pPr>
              <a:defRPr/>
            </a:pPr>
            <a:endParaRPr lang="ru-RU"/>
          </a:p>
        </p:txBody>
      </p:sp>
      <p:sp>
        <p:nvSpPr>
          <p:cNvPr id="7" name="Slide Number Placeholder 5"/>
          <p:cNvSpPr>
            <a:spLocks noGrp="1"/>
          </p:cNvSpPr>
          <p:nvPr>
            <p:ph type="sldNum" sz="quarter" idx="16"/>
          </p:nvPr>
        </p:nvSpPr>
        <p:spPr/>
        <p:txBody>
          <a:bodyPr/>
          <a:lstStyle>
            <a:lvl1pPr>
              <a:defRPr/>
            </a:lvl1pPr>
          </a:lstStyle>
          <a:p>
            <a:pPr>
              <a:defRPr/>
            </a:pPr>
            <a:fld id="{B2E33D8D-FE15-4F32-BB00-C5336C177C92}" type="slidenum">
              <a:rPr lang="ru-RU"/>
              <a:pPr>
                <a:defRPr/>
              </a:pPr>
              <a:t>‹#›</a:t>
            </a:fld>
            <a:endParaRPr lang="ru-RU"/>
          </a:p>
        </p:txBody>
      </p:sp>
    </p:spTree>
    <p:extLst>
      <p:ext uri="{BB962C8B-B14F-4D97-AF65-F5344CB8AC3E}">
        <p14:creationId xmlns:p14="http://schemas.microsoft.com/office/powerpoint/2010/main" val="3954016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5"/>
          </p:nvPr>
        </p:nvSpPr>
        <p:spPr/>
        <p:txBody>
          <a:bodyPr/>
          <a:lstStyle>
            <a:lvl1pPr>
              <a:defRPr/>
            </a:lvl1pPr>
          </a:lstStyle>
          <a:p>
            <a:pPr>
              <a:defRPr/>
            </a:pPr>
            <a:fld id="{3356AD48-0924-4DC2-AC24-B147E7CB24B2}" type="datetimeFigureOut">
              <a:rPr lang="ru-RU"/>
              <a:pPr>
                <a:defRPr/>
              </a:pPr>
              <a:t>16.01.2020</a:t>
            </a:fld>
            <a:endParaRPr lang="ru-RU"/>
          </a:p>
        </p:txBody>
      </p:sp>
      <p:sp>
        <p:nvSpPr>
          <p:cNvPr id="8" name="Footer Placeholder 4"/>
          <p:cNvSpPr>
            <a:spLocks noGrp="1"/>
          </p:cNvSpPr>
          <p:nvPr>
            <p:ph type="ftr" sz="quarter" idx="16"/>
          </p:nvPr>
        </p:nvSpPr>
        <p:spPr/>
        <p:txBody>
          <a:bodyPr/>
          <a:lstStyle>
            <a:lvl1pPr>
              <a:defRPr/>
            </a:lvl1pPr>
          </a:lstStyle>
          <a:p>
            <a:pPr>
              <a:defRPr/>
            </a:pPr>
            <a:endParaRPr lang="ru-RU"/>
          </a:p>
        </p:txBody>
      </p:sp>
      <p:sp>
        <p:nvSpPr>
          <p:cNvPr id="9" name="Slide Number Placeholder 5"/>
          <p:cNvSpPr>
            <a:spLocks noGrp="1"/>
          </p:cNvSpPr>
          <p:nvPr>
            <p:ph type="sldNum" sz="quarter" idx="17"/>
          </p:nvPr>
        </p:nvSpPr>
        <p:spPr/>
        <p:txBody>
          <a:bodyPr/>
          <a:lstStyle>
            <a:lvl1pPr>
              <a:defRPr/>
            </a:lvl1pPr>
          </a:lstStyle>
          <a:p>
            <a:pPr>
              <a:defRPr/>
            </a:pPr>
            <a:fld id="{84A3F8F1-C085-4854-AE62-25874B631418}" type="slidenum">
              <a:rPr lang="ru-RU"/>
              <a:pPr>
                <a:defRPr/>
              </a:pPr>
              <a:t>‹#›</a:t>
            </a:fld>
            <a:endParaRPr lang="ru-RU"/>
          </a:p>
        </p:txBody>
      </p:sp>
    </p:spTree>
    <p:extLst>
      <p:ext uri="{BB962C8B-B14F-4D97-AF65-F5344CB8AC3E}">
        <p14:creationId xmlns:p14="http://schemas.microsoft.com/office/powerpoint/2010/main" val="3293723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092EB732-9503-45B0-8F5B-A9C2EAA27AB6}" type="datetimeFigureOut">
              <a:rPr lang="ru-RU"/>
              <a:pPr>
                <a:defRPr/>
              </a:pPr>
              <a:t>16.01.2020</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ACA1AC2C-CFEC-4360-9E34-A6D882CA9C24}" type="slidenum">
              <a:rPr lang="ru-RU"/>
              <a:pPr>
                <a:defRPr/>
              </a:pPr>
              <a:t>‹#›</a:t>
            </a:fld>
            <a:endParaRPr lang="ru-RU"/>
          </a:p>
        </p:txBody>
      </p:sp>
    </p:spTree>
    <p:extLst>
      <p:ext uri="{BB962C8B-B14F-4D97-AF65-F5344CB8AC3E}">
        <p14:creationId xmlns:p14="http://schemas.microsoft.com/office/powerpoint/2010/main" val="2375261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3276A5E-C1D6-44EF-9BAF-4732299A8DF3}" type="datetimeFigureOut">
              <a:rPr lang="ru-RU"/>
              <a:pPr>
                <a:defRPr/>
              </a:pPr>
              <a:t>16.01.2020</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076093BF-3850-42EE-A304-356803505482}" type="slidenum">
              <a:rPr lang="ru-RU"/>
              <a:pPr>
                <a:defRPr/>
              </a:pPr>
              <a:t>‹#›</a:t>
            </a:fld>
            <a:endParaRPr lang="ru-RU"/>
          </a:p>
        </p:txBody>
      </p:sp>
    </p:spTree>
    <p:extLst>
      <p:ext uri="{BB962C8B-B14F-4D97-AF65-F5344CB8AC3E}">
        <p14:creationId xmlns:p14="http://schemas.microsoft.com/office/powerpoint/2010/main" val="2910513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588CE5DD-BBDA-4F79-A17A-B86C1C8B7AD2}" type="datetimeFigureOut">
              <a:rPr lang="ru-RU"/>
              <a:pPr>
                <a:defRPr/>
              </a:pPr>
              <a:t>16.01.2020</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0F83797A-2483-4C56-84E8-9F35349781C6}" type="slidenum">
              <a:rPr lang="ru-RU"/>
              <a:pPr>
                <a:defRPr/>
              </a:pPr>
              <a:t>‹#›</a:t>
            </a:fld>
            <a:endParaRPr lang="ru-RU"/>
          </a:p>
        </p:txBody>
      </p:sp>
    </p:spTree>
    <p:extLst>
      <p:ext uri="{BB962C8B-B14F-4D97-AF65-F5344CB8AC3E}">
        <p14:creationId xmlns:p14="http://schemas.microsoft.com/office/powerpoint/2010/main" val="3264309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38DD60BF-D078-4127-A13B-63370D290CA5}" type="datetimeFigureOut">
              <a:rPr lang="ru-RU"/>
              <a:pPr>
                <a:defRPr/>
              </a:pPr>
              <a:t>16.01.2020</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583C59F0-D91A-4547-B3B4-2D68907FCECE}" type="slidenum">
              <a:rPr lang="ru-RU"/>
              <a:pPr>
                <a:defRPr/>
              </a:pPr>
              <a:t>‹#›</a:t>
            </a:fld>
            <a:endParaRPr lang="ru-RU"/>
          </a:p>
        </p:txBody>
      </p:sp>
    </p:spTree>
    <p:extLst>
      <p:ext uri="{BB962C8B-B14F-4D97-AF65-F5344CB8AC3E}">
        <p14:creationId xmlns:p14="http://schemas.microsoft.com/office/powerpoint/2010/main" val="732433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a:defRPr/>
            </a:pPr>
            <a:fld id="{EDB0F1AC-7DE4-4F86-B308-EE06B5AE224E}" type="datetimeFigureOut">
              <a:rPr lang="ru-RU"/>
              <a:pPr>
                <a:defRPr/>
              </a:pPr>
              <a:t>16.01.2020</a:t>
            </a:fld>
            <a:endParaRPr lang="ru-RU"/>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pPr>
              <a:defRPr/>
            </a:pPr>
            <a:endParaRPr lang="ru-RU"/>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a:defRPr/>
            </a:pPr>
            <a:fld id="{FC84B1E7-78ED-4D9B-8CCB-25F910A99BB2}" type="slidenum">
              <a:rPr lang="ru-RU"/>
              <a:pPr>
                <a:defRPr/>
              </a:pPr>
              <a:t>‹#›</a:t>
            </a:fld>
            <a:endParaRPr lang="ru-RU"/>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4019" r:id="rId1"/>
    <p:sldLayoutId id="2147484020" r:id="rId2"/>
    <p:sldLayoutId id="2147484029"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6.jpeg"/></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4652963"/>
            <a:ext cx="9144000" cy="2205037"/>
          </a:xfrm>
          <a:solidFill>
            <a:schemeClr val="accent1">
              <a:lumMod val="40000"/>
              <a:lumOff val="60000"/>
            </a:schemeClr>
          </a:solidFill>
        </p:spPr>
        <p:txBody>
          <a:bodyPr rtlCol="0">
            <a:noAutofit/>
          </a:bodyPr>
          <a:lstStyle/>
          <a:p>
            <a:pPr marL="0" indent="0" algn="ctr" eaLnBrk="1" fontAlgn="auto" hangingPunct="1">
              <a:spcAft>
                <a:spcPts val="0"/>
              </a:spcAft>
              <a:buFont typeface="Arial" pitchFamily="34" charset="0"/>
              <a:buNone/>
              <a:defRPr/>
            </a:pPr>
            <a:r>
              <a:rPr lang="ru-RU" sz="4000" b="1" i="1"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Итоговый индивидуальный проект обучающихся ООО</a:t>
            </a:r>
            <a:endParaRPr lang="ru-RU" sz="4000" b="1" i="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075" name="AutoShape 4" descr="data:image/jpeg;base64,/9j/4AAQSkZJRgABAQAAAQABAAD/2wCEAAkGBxQSEhUUDxQUEA8QDw8UEBQPFBAQDw8PFBQWFhQRFBUYHCggGBolHBQUITEhJSkrLi4uFx8zODMsNygtLisBCgoKDg0OFxAQGiwkICQtLCwsLCwsLCwsLCwsLCwsLCwsLCwsLCwsLCwsLC4sLCwsLCwsLSwsLCwsLCwsLCwsLP/AABEIALcBEwMBEQACEQEDEQH/xAAcAAABBQEBAQAAAAAAAAAAAAABAAIDBAUGBwj/xABHEAABAwICBgYGBwYEBgMAAAABAAIDBBESIQUGEzFBUQciYXGBkRQyQqGxwVJicpLC0fAjM0NTgrIkotLxVGOTs+HiFRYX/8QAGwEAAgMBAQEAAAAAAAAAAAAAAAECAwQFBgf/xABBEQACAQMBBAYIBAQEBgMAAAAAAQIDBBESBSExQQYTUWFxkRQiMoGhscHRQlLh8BUjM2IWcrLSByRDosLxJZKz/9oADAMBAAIRAxEAPwC1N0TNt+zqXA/XjDh5hwW6N6+cTHKzT4Mx6/o3q4rmPZztH0HYXH+l35rRC9pvjuM87OouG85yt0bLCbTRvjP12kDwO4rXCpCXsvJjnTnH2kVVIgBAxqBgKAAUhgKBjUDAkMBQAEDEgAIGNSGKyAAUhgQAkAJAAQMSAAgBIGJAAQAkAFABQIKAEgBrggEyCRqraLYsgLFDBZk+p4JlxzeWN6AKtVTBwsQHA8CAR5FCeAOT0pqVTSkkNMLjxhs0fdIIWmF3Vhzz4medrTnyx4GDUdHDv4U4tykYQfMFaY7Q7YmaVh2SKrujeq4PgI7XSj8Cs9Pp9j/fvK/QZ9qJIujKc+tNC37O0d8QFF38OSZJWMubLsXRafaqR/TGfm5Qd/2RLFYrmx7+irlU+cf/ALI9Pf5R+grtKVR0WTj93NC/7Qkj+AKmr+PNMg7KXJlM9GVbzgtz2j7f2XUvTqfeR9Dn2ou03Re8/vZ2t7I2Od7yQq5X65RLI2XaySs6LrNvFUEu5PjsPcVFX75xJOzXJnBaU0dJTyGOUYXDlm1w5g8Qt1OpGosxMdSm4PDKamQEgYEABIYrIAFkAJAwJAJAAQMSAEgAWQAbIAVkAFACTEJIBIAY8JNEkyEtUcFmT6RidZcM6ZfhlQBZugCGWK6AINmgCaNqAJMCACAgAgIAzJdYaVsuxdOwTYg3D1snH2S61gey6rdaClpzvNsdnXUqXWqD09vd4cTUIVhiKjzYoAkjlCAMDXDVVlZH1bNlbmx1tx5HsKuo1nSllFVWkqiwzxjS+iJaZ+CdhaeB9l3aCuvTqxqLMWcypSlB7yjZWFYEDAgBIACQxWQAkABAwIASQCTASQCTANkAKyBZDZAZAUAJAwEIAZhSwSyfSBisuAdcfGgC5GUAYWntb4aZzo2sfUSsbikbCLtiH13cFRUuIweOLOrZ7Iq3EVNtRi9yzz8EY8OvT5G4o6Gd7DezmYnNJG/MNVaum96izbPYUKb0zrxT7Hu+pd1e1okqakxOgNO1kLnu2mLaXuABYgWGZ8lKnXc56cYM19sunbW6qqpqbeFjhz8R1ZroMTmUkEtXs743xi0QI3jFY3RK434isjo7HelSr1IwzwT4+Rb1S1jNayR5jETWPDW9YuLja54dylRquom8FG09nxspxhqy2s8CTXDS/otJJIw/tDZkfY9xti8Bc+CdeeiDaI7KtVc3UYS4cX4L78DmZ9Rg6hjEQArRhkc9xIL3Ozcwm24Ai3a3tVDts01jidaG3HG8m5/0+GOzHB+/n4nZ1teymg2lQ6zWMaHHeXvtazRxJK1SmoRzI4NGhO5raKS4t+5d5yGkNZqssfLFRmOBjS7aVJLcueG4v4XWeVephtR3d52aWybPXGnUrZk92I/feXdU6ySWnEspu+WSRx4ADFhAA4CzQraEnKGp8zn7Wo06Ny6VNbopL4Z+p0VNOVcc0mq6NkzbSMa8fWAKabXAMHJ6R1Ro3XEsIaDukh/Zub32yPkro3NWPMqlQpy4ow5+inEb09SMB3CVl3D+ppsfJaY3/bEzuzXJkUnRQ8DOpaT2ROt/cn6evy/H9Beh/wBxiVuosse6Rp72uH5pq/jziJ2b7SpHqjIfWkYO4PPxATd9HkmCtHzZoRaoRgdeR7j9XC0fAqmV9PkkWK0jzZIzVenvmZPvt/0qPptTuJeiw7zotD6q0HtRYz9d7z7r2UHdVXzJqhTXI0NL9HNHNGTTN2EtuqWOcW34YmkkW7rFShd1IvfvFO3hJbtx5HpfREtNIY52Fjgcjngd2tPELp06kaizEwTpyg8Mo2VhWKyQCsgAoAKYBQIBQAEDEgAWRgD6UcvPHaGgIAr6YrthBJIM3NbaMfSlccLB94hQqS0xbNNnQ6+tGD4c/Bb38DG0pQik0XON80kf7d/tSTSEB5J7yfJUTj1dF9vM6ltXd3tGm/wp+quxLgaGokGCggH0mvf997nfAhWW6xTRl2zPXe1H3peSSMzWsPbM7BdpqoqSkY8DcZJZXSG/Ywf5gq62dW7nhfM1bO0OktW9Qc5teEYpeb+Rf0lEylopWwgMZFBJhA54SLnmSTvVskoU3jsMVvOd1ewlUeXKSMvo9jwUTTxkkkcfPCPc1V2qxTRq2/U1Xkl2JL6/Uoa8VG2qKWl3gyB8g7CbAeWPzULl6pxgatixdG3r3XdhfP54OzdUrYebMSaQVFfGyTOGkh2uE5h07zZpI42Aus8vWqpPgln3nWpSdCwlOPtTlpz/AGrj5kPSRVl8QhjNrsfPMeUUdg1v9T3N8lC6eY6V4mrYNOManXSXNRXi+Pki9qfAPQoO2O/mSrbf+nEwbWebyr4myxoCuOcW43BAFCuAQAympMrxuLD9Xd5HJADyKlu4skHJwwnzB+SAFJAHj9tEWHm0h492fuQBn1GhmH92Qfj5IAyKzQ0tuownuCAOT0ro+rYbljmjtCAK1DXTNPWJCAO91e0k4gXKAN+v0bHUstI1rvtAFNNrehNZOeZqHBivs2jwCn11T8zI9XDsR59r/qoaKRr2ZwTF2H6jxmWd3EePJdO1r9YsPijDcUtDyuByllqMokAFMBIEJIYLJgGyADZAsnvzK1edO4TsqkAZun58T6SPhJVtc4c2xNL7eeFU1eMV3/I6VgtMK9Tshj/7PHyyVOkuqtRYf5k0Y77Xd8lXdvFP3mvo7DVeZ7Iv6I6TQsWCnhYPYhjH+UK+msRSOVdz116ku1v5nP8ASHO6NtLI3+HWsJ7TYkDxAcqLl40vvOrsOEajr03zgyx0hPw0Ev1zG3ze0n4KVy8U2UbDhqvYd2X8GXNW6YRUUOM2a2na5xOQAtiJU6Xq014Ge/bq3lTHOWF8jhtXMVVpYSvBDSJJWg/ycBbH3ZFqx0m519T8T0t/GNtsrqo90X45y/qely0gK6J4w5WDRsrdIyuwnYupo7OscJeCAGg8/WVEYy65vlg61WrSls6nDPrKT3d37wYmmHl9PWVG9sj2QRH/AJUbwDbvdcqio8wnP3HTso9XcW1v2Jzfi19EdNq88tpYAP8Ah4j5tB+a1Uf6cfA4W0Xm7q/5n8y1JUuVhjEypegCCrq3AZhAGhoSta8ZHNAGo66ABdADZIGu9YAoAyqzRjO0dznD5oAlp2kNwuvJHydm9vceKAOV09oWz7tzacwRuIQBLoinLUAdXROKAFUVB3BAGJrRor0yndGc3NIey2/E3gPC6nTqOnLUiE4KawzyvSWqc8UbpcJdEz1siHMHMjkupRu41Hh7mYKts4LK3owLLWZhWQIKAFZACsgA2QAbIEe+uol507ohTEIAxNYHYKmhJ3GeVv3mtb81nrPE4eJ2NnQc7W6S/Kvg2yp0jdYU0X8yf8m/iVd3v0rvNfR71XWqdkf1+h3TMsuWXkth5zOd46WFrwA9rXgOa4B4DgHNNw4A8RzSaT4koTlB5i8ctxyXSpJ/hoox60tQAP6Qd/i4LLeP1Uu1ne6OR/nzm/wxNLWW5ZDRRZPqS1klsiylYBtXeQt4qyrwVNc/kZbDCnUu58IZa75PgvqY+qrWnSdY9oAbE0RMA3NaCGBo8I/cqqKTrTa5G7aUpR2dbxlxl6z+f1O1M62HmzN1j0nsaaWQeuGYWW3mR/VaB4lV1Z6YNmuwodfcQg+GcvwW9nNa6UbabRUcIyLXQsO7N+b3HzDis9eOiionZ2TVdxtKVXxfu4I63R9IGwRNt6sELfusA+S1QWIpHBuJ6605dsm/NgkgCkUgaxo3oAlwxuyIugCs/QbL44CY3/V3HvCAD/8AIuiymFwPaYb+Y3hAF2CqZILtN0ATEIAoVRQA6iegAVlMCC3vLPmP1zQBz8YIfbtQB0VMLN7SgB4gQAGU5BuEAUNaaxsNLMXtBBhkBH0i5pAHiSrKSbnFLtIVGlFtnz8Au8cUVkwDZACsjABsgQrIwGQ2TwLJ9K4AvNnfBswgDE1o1eNU2LA4MfDO14LgTdvtDvyB8FTWpa8Y5M6Ozr5WrnqWVKOPsYGtTdppSii34A15++534FTW31oI6ezf5ezLip27vgl9TtHLYebGiVAHG67SiSsoYyeq15e++4DE3M+DCsdxvqQR6TY6cLS5qLswvJ/c2dWXbeWauky2t46YHe2lYd/9RuVbS9Zuo/d4GHaD6mnCzjy3y75P7LcZXRszGauXjJU2/ud+JVWm/U+82dIHpVCl2R+y+h2LolsPOnHa7aYjgmpmShzmNeZ5GssXHDcRixI9q538FkuKijKKfid/Y9lUrUq04bm1pTffx+Bha5a0xVsUcMIkDtu1xLw0C2FzbZG9+sqK9eNRKKOrsnZVayqSq1GvZa3eKfZ3HpZdhaL5ANGZyAyXSR4yT3tnN6W1vpYrgyiRw9mH9ob8iRkPNXQt6kuRW6kVzOS0h0hOP7iGw+lM65+6381pjZfmZW63YYlRrjWP/i7Mcomsb77E+9XRtqa5EHUk+Znz6Umk/eSyP+095HleyvjCMeCINt8yC91ZxImhovTc9M4OheSAc2POJjhyz3eCz1baE+RZGo0er6q64xVTbXwSgDEx3rDtHMdq5dSlKm8M0xkpcDaqCDuVZIgZOyPOR7WD67mt+KaTfAMgqNJwSjDDPE6UZtDJGOdfuvmpOnNb2mJSTK13A3ey5G8tUBl+HSUW49U/WyQBfFjuzCAGTS4QgDm9ZWiphfC8GzxvbvaQbg+YCnTqOElJEJwU4uLPHNL6Kkp34JBvza4eq8cx+S7dKrGpHMTk1aUqbwylZWlQrIAVkxBQAUCDZMDov/vtaP45+7H/AKVg9Ho9h1usmEdI1aP4wPfHEfgFF0KPYPXMe3pOruBY7vh/IhQ9Hpckx9ZLtRXk1rqXTNq3CM1LWBrQWkRhuY9XFvs48Vy4UlUvnBLckerqfydhKXOTXxf2Rcd0gVx4047o3n8a63ocDyfXMidrtWn24vCI/wCpP0KHeLrpFDSGlpp3CSZw2gYWgsGAYc8rXPNcK5odZedTD97ss95sypC12T6RUXHMvF5wl8EXqfXisa0RgQ4MOAAMeC1lrZdbkupXtY0qUpLkn8jyNpUlc3dNS4yks+97yLROuk9CwxwxxvY52Ml+LFiOXAjksezrdSo6n2nW6TVcXiiuUV9TRb0uVI3wReUp/Et3o9Pnk8/1kuRWk6RJWTPlcyEyzMjBD2Pe2NjQbNZ1uZJN1ltqVKo5zk3jOF4I7O1HO2p0baPFR1S/zS+xV0hrjNWhu1MYELw9uyjwWd23JvuVO0YUoumodv2Oh0aU5K4nLsS+ZlV+s0tR++mfIOAc44R/TuXbi6cfZSPIvVLeyoyqBViqJkdLJmyAqaaZHA6wTwBJNSuZbG1zMbcTcQLcTeYvvCqp1KdTOiSeHh4ecPsfeNpriMwnfw9yszyEIFMAObxaS1w3OaS1wPYRmFGUFJbxp4HS6crALekTFv23A+YWZ0UuSLNbfMzZKuQm77uPEuJcT4lNSkuQmkx8dZzBHbyU1V7RaTrtF68VkTQ1sjZWgZbdu0sOWK4PvSdrSnvx5D6yS3DqrX+qPswf9Jx+L1U7Smu0l1si7q90gyxyN24a6Amz9mHNLAfaAJO7koTs1jMBxrPO89HrdMQOiEjJoiwi99oy3xWHRLOMF+Ucu7XWmjOcof8AYa5/vAsrFb1HyIuce0ytc9O0tdSl0ThtoHsIBBY8tc4Ndkd4zG7ktNrCdOpv4Mz3TjKn4Hn9l1TlCAQAbIAVkAKyYgoAixNWbKOpvFtBwCWpBgcxxdkP9lVWuIUYa58DXZ2NW8qqlSW/5LtLErTbLn7lwrC7pxr1KlR4z9z222tm16lnRt7eOVHGd6XBYXEhLrb94XooTUkmuDPA1aUqU5QnxW5kpFrW4rLRvoznUhLdp+R1rvYtSlRoVKfrdZjlwb3r3fYdI+2X67FRs6GqU7iXGT3eH7+Rt6QV1ThSsKb3QS1eON3lx94I3XPgfy+av2lU020+/cYej1LXtCn3Zfkv1DIy/DIDs4LNs25oKjCnq9bs72zf0g2ddzuqldQejC35WEkt/MYyIE+9a76p1dF44vcvFnM2LbK4u46vZj60vCO/5jZYA4knj+graNvGnTjDsRkvbuVzcVKz/E3jw5fAdBThoNhvOa4u1XCNemnwW9+Z6/ozSm7OvKPGTaXuj+pUdo4DhbyXWpSo1s9W8nk7mzubVLr4OOeGcb8eDI3UI4Kx0UZdYzZualpaDKZ0eqNOwl9RVX9EpA1zxa+1ldlHEBxN87d3Ncja15WjGNrb/wBSplJ/lS4y8i2lBN6pcEdN0pTjFTDcSyU9w6mS4/QxOMLjP5l9Sy836QVfU0LGP50jT4GQu/CFbbPrekdWX5I4/wC1L6ilutl3nFkL2ZjEEAKyAI3MCi0h5GbMJaUGQhmHMeSeMcAzkjmdfcoSeRokpipQExOyO7I+4pt4DGRpc3nZL1R7xkTMz2IprfkouJeqkTWV5iFZACsgAoEJMA2QBWMKyaDrZFskaQyEAjdl3JOCfFE4VZ086JNZ3bngQvzPmUnTi+KXkThc1oPMZyXvf3CAppFLbbyyZkhAtl4rFW2dRqz1yznnjmdm02/d21HqYYaXDKy14b/nkaQt0YpJJHHnOU5OUnlve2EAocU+KCFSUM6W1y3PA9gJ4m3iViuqlG2SqSgm88ksnY2bRu9oOVCNZpJZeW2n3YyOtYdpWehV9MrqaXqQ4Z7ToXVutk2MqTadWrueOUe7n3d7fcNC7J5MONQcYviiyNWpFJKTWOxsGNEIQh7KS8CVW4q1sdZJyxwy2wgqZSIsBRjIZHU0LnFsYJwSSxYm36rnA2BI5jEfNZLinCMZVWt8YvfzS4v5E4yecHRdLDiaqNo3R0wPi57vkwLy/Q+k/Q51O2fyS+5qupeul3FnXR+y0fQRbiWNcR9mIX98ir2BJ1Np3lZ9uPOT/wBo66xTgjj45br2ylkwtEqkArIAjcosYAkBJwUxFOWHO4yVMo9hJMYC4KO9D3MmjlvkVNSzuYmsDpYRvTlBCTYorWyU6fDcZLlesmPVhmEgBWQAbJgEIEFMAB4KpyjqCICNwDCFHAwWQA4BADwFLAg2TwAskAEGyor29OvHTNbjXZX1azqdZReHw370wHNSpUYUoqMFhELm6q3NR1Kry3+93YhYVZgzjHBJoYwqICxIyAQ9NMMGtqw3HVwN5zM/y9b8K522KvV2FeX9r+O76llFZqR8TS16/a17mDMkQRjvIHzcud0axQ2VGcv7pfF/RFlz61XHgW+lOO76eMbo4X+8tH4Vz+iFPXSuKr/FJfJv6ll28OK7jgbFpXrN8TNxLEU6tjMi0TB6nkiNc5RY0AFAEl1LIhrEkA2UJSGhjY1FIeSvWSuOQ8VXUlJ7kSikPp2EDtUoJpEJxjLcy1G64WiMso51Wm4PuHWUysVkCFZABsgA2QIwmVBC5imzuaUTMq1NVRaSUVKl1gtI4VClrDSH0lHWC0h9JT6wNIPSkusDSD0pHWBpCKtHWBpHsqgpKohaSdswU1JCwPDgpZEItRgBjmKLQ8kbmqLQzoOjyPFXxfVbM7uswj5rz/Seo47Nqd+lfFGi2X8xHQ0mjSdJz1NQC2GKoY2LELbWofgZEG337wb87LhVr9R2RStKDzOUHqx+GKy5Z+XmXKn/ADXOXD6jdcaQS1crpXFlPS0THOcOMjsezY2/EuI8lf0fvHb2NKnTWZ1KjSXcsam/BL4ka8NU23wSOENnDNe53Mw70QOhtuVbiSTHAFPeACClhgIAo3gSAFS3iGYi057j7ksuLHxJH5qT3iQY0ICMMzPelgeSZjVNIixrmgG4uD2cfBReI7w0dYtOMjo33VdK9pVKnVp7wudj3NCh18o4j38d/cSWWs5IrIEGyYZDZAjLfRrC6R3NREaRR6oeoQpUdWGoe2mT0C1DxTqWgNQ70dPQLIvR0aAyNNMloDURupFF0x6iF1IeBUHSY9SGYHjdmo4mhrDHNqnDemqkkDiizFXc1bGqRcS3HUgq1TTIaSTIqe5iNnU+vZTVTZJTaPBI1xALsOIZGwz3gLi7esKl5ZTpUvaymuXB/YuoVFGayaGsmtW3qYCwOFLTTxSWIIdK5rhd5HdewXF2fsOnZ2lWNWcetqRcePsprh58Wb1SuK8l1dOTS7mR6/azNqcMVMTsGnE9xBaZXj1cjnZue/j3LLsC1p2OqrXeZvckt+Fz38Mvu5HQqbHvKqSSSXe/tk47Mf7L0n8VprgmR/w7W5yXxHiQ/oKS2tDmmJ9Hq3KS8mPbMrVtWh3+RQ9gXf8Ab5v7AdUKMtrUuSZKOwK/4pRXm/ohhqSqZbWl+GJphsCH45v3JfXIW1SoltS4fDC936mynsSyXtan7/skSiYHfa3cFmnf3L/EdKjsvZ6/6Sfjl/MaBhP1Tu7FfR2rUjHEln4GK66OUJT1U5OKfvS/fiSfr9ZK17ZfKHx/QqXRaC41X7l+rGkA9/NUy2vWb3RXx+5oh0atMYc5N+K+xEWycHAjuzUv4vUxwRn/AMMQUvabQeuN9iOW5YKtd1XmTZ2rezdtFKnGOPD6kkcvZYqqMpU5KUXvRqmqdeEqU47msNFlpuvYWN5G5p55rij5VtnZM9n1tPGL9l/R96DZbDjhATEGyBENlUdkBYlgMg2aMBkWBGAyHCjACsjAZFZUVLmjT9uSRtobPuq/9Om338F5sS59TbFGPspv4HYodGLmf9SSj8X9F8QLDV2vWl7CS+J2bfo1aw/qNy+C+H3AVileV5cZs6dPZdpT9inFe77jHNVXWSfNlzt4Lgl5ED4lNVZdpmqW0HyRWkgV0bia5s59XZ9N/hXkRYSFcrmp+ZmKVhSX4EPZVEfoJu5rcpsIW9tF76S8iw3SHNZ5yqz4yb950qFe3pezBLwSHenhUdSzZ/EYC9OCOqY/4hDsHCrCXVskr2D5DvSAloZP0mLCJQjSxqtBl3RtBt34W5C13O3hreaprVuqjlmHau0rawt3XqLPJRXGTfBI36DRtK7E1jNpgtie4usSb7rEcjwXPq17mOHJ4zyPnu3L7btrSp3Faap63hQik2t2d7afz8im+aiBIMByJF+sRkftq5Ru2s6/35HRexukmlS9Kj8P9hV1oawNh2LWsY5r3dVobe9syrbFzbnreWtxd0Zjeqpcxu5uUoyjHjnGE3u8coGhdHtcwyznDC025F7uQ/8ACdzWlGShT9r5HW2pti4pzjZWUNdaSzv4Rj+Z/v6J7c1PTMiEhi6hw29bEQd3tLDGdeVRwUt/77jyVtddILraFSxjcpShnLwtO7HD1ckejJaV77RxYXAYgXi4yzyu42KlWjcRjmUt3d/6RbtWx6Q21JTrXOqLaT07n6zxyit2X2lLQlGxzHz1GYa92W5nA3txzNrK+5qzUlSp9h2tu7Sv6VzR2bY7pzXtcWlvXgsJZb8i3S6bZI4RvjDWP6rdxFzuBFsvDcqZ2k4R1xlvRh2h0ZvbK3d3bXU5VYes88Hje8LL8nnPAxtOUGyksPVcMTDyH0fBbLat1kMvjzPS9H9rrallGtLdNbpeK+j4lSGTPPxXTsrh29ZS5cH4Gva9ir+0lS/Et8fFffgXMK9knnej5G4tNp8RwankWA4EshpRnteuK9sUVyfw+57hdGbp/ih5v/aPDu33KD21T5RfwL49Fqr41F5P9A3H6yVUtt/lh8TRDopH8dV+5fqwYlVLbNXlFfE1R6LWq9qcn5L6CxfrNUS2rcy5peCNVPo9YQ36G/FsGJZZ3NWftSfmdClZW9H+nTivchqpNIkAJIYUDEgMALUZIuI0xp5IukmNdApKZVK3TInUwUlUKJWiZGaMKXWlTsYiFGEdaCsYjvREusJehIXoiOsD0MHopR1gvRGA05T1oTtZG0GugpMv3lS858RE3K3ifisWY1rjfwj8zzXUTvNrPO+Nul4a5b/gviaOqJLYpXngf7Gk/iWbaGHUhFfvLON0unOte2VvLtz5yivoc+2S+9dFxwfTYTysFmtqNqI22ts2Bgsb4s96qpQ6tyeeLyYaNjC3lWqJ+3LU+7cl9C3p9+DZwD1Yo2k9sh3k/riVTarXqqvi38DhdG49a61/L2qs3juhHdFfDJoa0dWCJnG7bdzGWP8AcFnsd9Wcv3vf6HD6JJ3G07+57/8AVJv/AMTF0VWhhcXAkmKRotbJzhYFba9JySx2pnt762d7ShTzjE4SfeoyUse/BoVUuCkiZ/Nc9x7mnd8PJZ4R1XEpdmEc61oxrbcuLh/9OEILxlmT+GPMxTJY3G8G471txk9BUaaaZ0GtvWiikHE+57Q4fBc+w9Wc4fvcfNOh0nRvLy25J/KTic23PvXSZ9HjlrK4mro3ri3Ee8cF6XZd1rp6JcY/I+fdJNm9VcdfD2Z8f83Pz4+ZpegEC5XS1nnuqwhwp+xGoNBzAXhz7Kh4SLEOSLEJAwoACBAQISYgXQLIsSMBqFjRgXWA2iMC6wG0T0i60O0SwPrQ40YHrQsQRgNaDiSwS1oWJGA1IN0YHqEgYCgizW0/cbJht1IGbuds/eFktcPXLtbPMdGJKr6ZW/NXn5LCXwNCh6tE47sTZfMnD8lRV9a6S7Mfc89tVekdKral+VJ+ScvsYGj6DaF1jhDI3PJtf1eC31a2hLveD217dxs1Tys65xgl3v7LeP0bHeWMb+u33G6VZ4py8Ce1avVWNep2Qk/gyXSzcVW4b7ysHfuChbvTbp9zONsjFHY1GS5U8/DJo63O60beQefMgfJZrBbpPwOL/wAPYP0avUf4pL4L9Tm3tzXSTPeThh5L1ZV7QRi2ERxhm+9yN7lTTp6HJ54vJnsrH0d1puWXUm5cMY3JJcXwSSzz7Ck5quTNUonRacH+Dh7of+2udbP/AJmfv+Z816NL/wCdv/Gf/wChzsS6LPpNLcyzoyfZyBx9W9nfZO/9di02tfqaql5nP2nZK7tp0+fFeK/eDtWtx2G9o5L0ylzPmjjvwy6Kb9WS1D0nmYXkT6yhwKRNMcCkTTCglkKAyC6BZGlyeCLkNLk8FbmML08FcqgwyKWkqdQYZFLBW6g3aIwQ6xgxp4FrYQ4pYGpsIJRhEk5DhdLcTWoeFEsWRwKRNMe0pYLIskBUS5MDkIUkbus7QRFINzmW78gR8Vhsm05wfJnheh1xpq3ttLjGrJ+baf8ApNBk+wpWOAucLcjcZvJJ+JWdw66vJP8AeDgVNnR2x0juYSk4qPOPH1VGJANLmaCbEMOGPgbg4urbNT9GVOrDDzl/I6n+GIbP2lZzhVlPMnulyxFvd5GJod9po/tgeeS3XCzTl4Hr9uRc9m3EV+SXyZo1dP8A49gO5zmSD+kX+LSs1Of/ACj96/fmeRtNoJ9GJSXGMJQ9/s/VFTWqf9vb6DGA/wB34ldYw/lZ7Wzd0LXVbLg/zSk/jj6HOVNWQcgSujCmsbzt3N7OMvVi2CPSDxZ2zc5oIO44TbgSFY7XUtzMVTbElFxax70bH/6DIf4TPvP/ADWD+C0/zP4HhlsKk3hVanmvsbWuE52EZO9z2k9hwkrFs+H82XcvqLoZJwvq7XZj/uOWZIuq4n1KFRlmMZKp8TdTXqmrq3I4PeGuIGAENvlvzIXZ2ZNtNPgeL6TUIRnGcVvfE6P0t/b5rq7jy284MryZ9XYMSMC1CxowHWB2iMD6wWNGA6wGNGBOY0uTwRcxpcngrchpUit5YMBRkNDY4QFLWTVu2PFOo6yxWw4QJayat0OEKWomqCDskaiXVIOzSyS6sWBGROmMc1STK5RwNumV5wOa9JonGoStcoNF8Zpk9bWPkYxjrYYxZthnyz8AoU6UYSclzOdR2Vb29arXpLEqjzL9/HxNvWmXBFEzmb+DWgfiWKxjqqTl+954XoZPrb+8uu14Xvk39Ec82TIgHI7xwPeuhjefSvVlhtcARvsQRkQQQeRG5NrK3kHGM04S4Pcbmh53z1WN9rtiduFgBuy8Xe9YLiEaVDTHmzwXSWwo7L2LKjQWIuS47+Ly/kZOnOtUSHf17eQA+S12vq0YruO70fter2dbxf5U/Pf9Td1J0LDLjfMA/ZuAaxwuzMXxEcdxyXWsqcZ5kzPtyvUouNOG5Pfnn4HaPDALAADkAAO6y6iPLPecnp3VGnncHsGwkxXdgA2cn2m8+0KmtTTi3w3D6904t9iZHrPomScRiLCQwuvicG5mwFr9y81si3nUjOcfD6nO6I1qdF1qlTO/C4eLMmHVOp+i377fzXSla1ez4n0Knte0XN+THnV6YZOwN73D5IWz6r7PMufSG0jzfkW9FaGdG/G44nYS0BlyLEjMnwXQtLWVHLkzzu19qU7zSoRe7mzY9FdyK3ZRw8HDli8pk+tOAwxp5K3TBs08kXTYMCMi6tgwJ5FoYsCMhoYtmjIdWxwhS1ElQHCMJamWKlFcR1wlvJZihY0YDrELaIwHWIG0RpF1qFtQnpF1yBtUaRdchbVGkOuHB6WCaqJjt6RPcxjo00yuVIjLFLJS6eBAoEngvaLZjlY3m9vle5VNZ6YSfcVbQulQs61V/hjJ/A0tcH4pGtHssv4uO7yAWXZ6xBvtZ5LoLZ6dmOq/xyfw3fPJz8W8A7rhdF8MnsNThk19ZaNkT27MYQWZi5OYNrrHZVZVIvV2nm+i21bm/tZ1Lj2oza4Jdjxu7M4L+p8Vy9/INaD35n4BU3+fVguf7+pyf+IFypW9vQT3uWfJYX+okZq8HPc+Z/rOc7CztN/WP5L0VDZumKU3w7Dpy28qVONOhDgksvuXYbdKWQtwxNwNvc7yXHmSd66VOjGmsRRwrm7q3E9dR5YX1SswZsjI5rmywbVqqlaTfasee45+0q3V20+/d5/oKSoscuHxUNj0OrtI557/AD/TBDZVPq7aPfv8/wBC3HpK4s5bnTOsqhTqXB25TisEJPJDG6ymQ4Fj0w80tI9R5+JF5XSfWFVQ4OSwT1oOJGB6kC4RvDMRYgjDFqiNMgT0sg6sENM44KWhlbuUuBGZ09BW7hsaZE9JW6rYMSeBa2IuRgWtjcSeCLmxpcU8EHJguUEcsV0Blgxp4FraHNlScSSrMmZKoOJphXJ2Puq3E1xqJlplDI71WOPgQPerYUKkuEWUVr62p+3UiveSDQUx9kDvcFojZVnyOVU23ZrhLPgmbeg9DCKz5HDaZ2APVaN1+0/msF3ZXc5OnCG7tPGdJNtXN5F2lrD1HjVJ7m+eF2Lt7TTkponElzWOcbXLhmbC3HsCy/w2/hHcn7mjz9K923bUoUqMnGMeCjjtzv7csoTauwON7uYOIY4YfeCVKlO6g3CdKTfLc19DpUemG1oR6upSUnybi0/fjc/gSaRoY5X4n3dZoaBezbDuz967llsuFGklPfLizXsu9ubG26qOMtuT3b8v99hcgEcbcDLNb2A2XMr2l7Wqxq9Wko8I5Xbnfv58zzN6r+9rq4qxzjgm+S95FMQLYXYufYvQ2tWtUTdWGns35yda1rV6mrrYaezvBTuu6x4tcB3qvaMpU6KqR/DKLfhneVbRnKFJTj+GSb8OZXL10E01lG1STWUWqY4WF53nd8l5zaT9MuqdpDgnmX77l8WcG/k7m4hbx4Lj9fJfEpGQr0cUksI7aSSSQNomMO2PNGB5GmVAgbZMRwYqV5vQfQFdh9KS6sl6YxelFHVoPS5C25RoQekyYdoUaUPrZMIujcSTkxwao5JqLHhqWS1QHBqWSagHClkegOBGR6BbNGQ6sGBGQ6sBanki4AEZJsASTwGZKksvgUzxFZbwaFNq7M/MgRjm/I+QzWuna1JcdxyLjalvT3J5fd9y/FqmPblJ7GNA95PyWmNiubObPbT/AAw82XYdW4W78T/tOt8LKxWdPnvKJbYuXwwvd9zQgpWMyYxrfDPzV8aUI+yjFVu69X25t+/6E11YZxXQALoAGJADSUBkBKAGkpiEgBuKxBG8G6jUpxqQlCXBrHmQqwVSDhLg1gtF0Tus7I8Rnv7uK82obVoLqKayuClu4eL4e84CjtCiupgsrk93Dx5fQrVdRjyGTRu/NdXZmz/RYtyeZy4v6HQsLL0eLct8nx+xXXTN4CmALpANKYhhKAOH2K87qPd9QOEKWskrccIUtRYqBI2JR1FsaKHiNR1FqpDwxLJaqY8MUcligODUsk1AcGpZJqAcKMklENksj0gsmLBNSUbpTZgueNyAAraVKVR4iY7q6pW8dVRm1S6utGczsR+izJvnvXRpWCW+bPM3XSCUsqjHHe+Pka0LGRi0bQ3uC3Qpxjuijg1ripWeakmwulUygaHpgHEgAF6YALkgBdMBXSAV0wAgAXQAMSBDHSJoMjC5MQ26YhJ4I5FZPAtQcCekWoWzT0kdQ2QJbhrLKxeFHKJYZ//Z"/>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sp>
        <p:nvSpPr>
          <p:cNvPr id="3076" name="AutoShape 6" descr="data:image/jpeg;base64,/9j/4AAQSkZJRgABAQAAAQABAAD/2wCEAAkGBxQSEhUUDxQUEA8QDw8UEBQPFBAQDw8PFBQWFhQRFBUYHCggGBolHBQUITEhJSkrLi4uFx8zODMsNygtLisBCgoKDg0OFxAQGiwkICQtLCwsLCwsLCwsLCwsLCwsLCwsLCwsLCwsLCwsLC4sLCwsLCwsLSwsLCwsLCwsLCwsLP/AABEIALcBEwMBEQACEQEDEQH/xAAcAAABBQEBAQAAAAAAAAAAAAABAAIDBAUGBwj/xABHEAABAwICBgYGBwYEBgMAAAABAAIDBBESIQUGEzFBUQciYXGBkRQyQqGxwVJicpLC0fAjM0NTgrIkotLxVGOTs+HiFRYX/8QAGwEAAgMBAQEAAAAAAAAAAAAAAAECAwQFBgf/xABBEQACAQMBBAYIBAQEBgMAAAAAAQIDBBESBSExQQYTUWFxkRQiMoGhscHRQlLh8BUjM2IWcrLSByRDosLxJZKz/9oADAMBAAIRAxEAPwC1N0TNt+zqXA/XjDh5hwW6N6+cTHKzT4Mx6/o3q4rmPZztH0HYXH+l35rRC9pvjuM87OouG85yt0bLCbTRvjP12kDwO4rXCpCXsvJjnTnH2kVVIgBAxqBgKAAUhgKBjUDAkMBQAEDEgAIGNSGKyAAUhgQAkAJAAQMSAAgBIGJAAQAkAFABQIKAEgBrggEyCRqraLYsgLFDBZk+p4JlxzeWN6AKtVTBwsQHA8CAR5FCeAOT0pqVTSkkNMLjxhs0fdIIWmF3Vhzz4medrTnyx4GDUdHDv4U4tykYQfMFaY7Q7YmaVh2SKrujeq4PgI7XSj8Cs9Pp9j/fvK/QZ9qJIujKc+tNC37O0d8QFF38OSZJWMubLsXRafaqR/TGfm5Qd/2RLFYrmx7+irlU+cf/ALI9Pf5R+grtKVR0WTj93NC/7Qkj+AKmr+PNMg7KXJlM9GVbzgtz2j7f2XUvTqfeR9Dn2ou03Re8/vZ2t7I2Od7yQq5X65RLI2XaySs6LrNvFUEu5PjsPcVFX75xJOzXJnBaU0dJTyGOUYXDlm1w5g8Qt1OpGosxMdSm4PDKamQEgYEABIYrIAFkAJAwJAJAAQMSAEgAWQAbIAVkAFACTEJIBIAY8JNEkyEtUcFmT6RidZcM6ZfhlQBZugCGWK6AINmgCaNqAJMCACAgAgIAzJdYaVsuxdOwTYg3D1snH2S61gey6rdaClpzvNsdnXUqXWqD09vd4cTUIVhiKjzYoAkjlCAMDXDVVlZH1bNlbmx1tx5HsKuo1nSllFVWkqiwzxjS+iJaZ+CdhaeB9l3aCuvTqxqLMWcypSlB7yjZWFYEDAgBIACQxWQAkABAwIASQCTASQCTANkAKyBZDZAZAUAJAwEIAZhSwSyfSBisuAdcfGgC5GUAYWntb4aZzo2sfUSsbikbCLtiH13cFRUuIweOLOrZ7Iq3EVNtRi9yzz8EY8OvT5G4o6Gd7DezmYnNJG/MNVaum96izbPYUKb0zrxT7Hu+pd1e1okqakxOgNO1kLnu2mLaXuABYgWGZ8lKnXc56cYM19sunbW6qqpqbeFjhz8R1ZroMTmUkEtXs743xi0QI3jFY3RK434isjo7HelSr1IwzwT4+Rb1S1jNayR5jETWPDW9YuLja54dylRquom8FG09nxspxhqy2s8CTXDS/otJJIw/tDZkfY9xti8Bc+CdeeiDaI7KtVc3UYS4cX4L78DmZ9Rg6hjEQArRhkc9xIL3Ozcwm24Ai3a3tVDts01jidaG3HG8m5/0+GOzHB+/n4nZ1teymg2lQ6zWMaHHeXvtazRxJK1SmoRzI4NGhO5raKS4t+5d5yGkNZqssfLFRmOBjS7aVJLcueG4v4XWeVephtR3d52aWybPXGnUrZk92I/feXdU6ySWnEspu+WSRx4ADFhAA4CzQraEnKGp8zn7Wo06Ny6VNbopL4Z+p0VNOVcc0mq6NkzbSMa8fWAKabXAMHJ6R1Ro3XEsIaDukh/Zub32yPkro3NWPMqlQpy4ow5+inEb09SMB3CVl3D+ppsfJaY3/bEzuzXJkUnRQ8DOpaT2ROt/cn6evy/H9Beh/wBxiVuosse6Rp72uH5pq/jziJ2b7SpHqjIfWkYO4PPxATd9HkmCtHzZoRaoRgdeR7j9XC0fAqmV9PkkWK0jzZIzVenvmZPvt/0qPptTuJeiw7zotD6q0HtRYz9d7z7r2UHdVXzJqhTXI0NL9HNHNGTTN2EtuqWOcW34YmkkW7rFShd1IvfvFO3hJbtx5HpfREtNIY52Fjgcjngd2tPELp06kaizEwTpyg8Mo2VhWKyQCsgAoAKYBQIBQAEDEgAWRgD6UcvPHaGgIAr6YrthBJIM3NbaMfSlccLB94hQqS0xbNNnQ6+tGD4c/Bb38DG0pQik0XON80kf7d/tSTSEB5J7yfJUTj1dF9vM6ltXd3tGm/wp+quxLgaGokGCggH0mvf997nfAhWW6xTRl2zPXe1H3peSSMzWsPbM7BdpqoqSkY8DcZJZXSG/Ywf5gq62dW7nhfM1bO0OktW9Qc5teEYpeb+Rf0lEylopWwgMZFBJhA54SLnmSTvVskoU3jsMVvOd1ewlUeXKSMvo9jwUTTxkkkcfPCPc1V2qxTRq2/U1Xkl2JL6/Uoa8VG2qKWl3gyB8g7CbAeWPzULl6pxgatixdG3r3XdhfP54OzdUrYebMSaQVFfGyTOGkh2uE5h07zZpI42Aus8vWqpPgln3nWpSdCwlOPtTlpz/AGrj5kPSRVl8QhjNrsfPMeUUdg1v9T3N8lC6eY6V4mrYNOManXSXNRXi+Pki9qfAPQoO2O/mSrbf+nEwbWebyr4myxoCuOcW43BAFCuAQAympMrxuLD9Xd5HJADyKlu4skHJwwnzB+SAFJAHj9tEWHm0h492fuQBn1GhmH92Qfj5IAyKzQ0tuownuCAOT0ro+rYbljmjtCAK1DXTNPWJCAO91e0k4gXKAN+v0bHUstI1rvtAFNNrehNZOeZqHBivs2jwCn11T8zI9XDsR59r/qoaKRr2ZwTF2H6jxmWd3EePJdO1r9YsPijDcUtDyuByllqMokAFMBIEJIYLJgGyADZAsnvzK1edO4TsqkAZun58T6SPhJVtc4c2xNL7eeFU1eMV3/I6VgtMK9Tshj/7PHyyVOkuqtRYf5k0Y77Xd8lXdvFP3mvo7DVeZ7Iv6I6TQsWCnhYPYhjH+UK+msRSOVdz116ku1v5nP8ASHO6NtLI3+HWsJ7TYkDxAcqLl40vvOrsOEajr03zgyx0hPw0Ev1zG3ze0n4KVy8U2UbDhqvYd2X8GXNW6YRUUOM2a2na5xOQAtiJU6Xq014Ge/bq3lTHOWF8jhtXMVVpYSvBDSJJWg/ycBbH3ZFqx0m519T8T0t/GNtsrqo90X45y/qely0gK6J4w5WDRsrdIyuwnYupo7OscJeCAGg8/WVEYy65vlg61WrSls6nDPrKT3d37wYmmHl9PWVG9sj2QRH/AJUbwDbvdcqio8wnP3HTso9XcW1v2Jzfi19EdNq88tpYAP8Ah4j5tB+a1Uf6cfA4W0Xm7q/5n8y1JUuVhjEypegCCrq3AZhAGhoSta8ZHNAGo66ABdADZIGu9YAoAyqzRjO0dznD5oAlp2kNwuvJHydm9vceKAOV09oWz7tzacwRuIQBLoinLUAdXROKAFUVB3BAGJrRor0yndGc3NIey2/E3gPC6nTqOnLUiE4KawzyvSWqc8UbpcJdEz1siHMHMjkupRu41Hh7mYKts4LK3owLLWZhWQIKAFZACsgA2QAbIEe+uol507ohTEIAxNYHYKmhJ3GeVv3mtb81nrPE4eJ2NnQc7W6S/Kvg2yp0jdYU0X8yf8m/iVd3v0rvNfR71XWqdkf1+h3TMsuWXkth5zOd46WFrwA9rXgOa4B4DgHNNw4A8RzSaT4koTlB5i8ctxyXSpJ/hoox60tQAP6Qd/i4LLeP1Uu1ne6OR/nzm/wxNLWW5ZDRRZPqS1klsiylYBtXeQt4qyrwVNc/kZbDCnUu58IZa75PgvqY+qrWnSdY9oAbE0RMA3NaCGBo8I/cqqKTrTa5G7aUpR2dbxlxl6z+f1O1M62HmzN1j0nsaaWQeuGYWW3mR/VaB4lV1Z6YNmuwodfcQg+GcvwW9nNa6UbabRUcIyLXQsO7N+b3HzDis9eOiionZ2TVdxtKVXxfu4I63R9IGwRNt6sELfusA+S1QWIpHBuJ6605dsm/NgkgCkUgaxo3oAlwxuyIugCs/QbL44CY3/V3HvCAD/8AIuiymFwPaYb+Y3hAF2CqZILtN0ATEIAoVRQA6iegAVlMCC3vLPmP1zQBz8YIfbtQB0VMLN7SgB4gQAGU5BuEAUNaaxsNLMXtBBhkBH0i5pAHiSrKSbnFLtIVGlFtnz8Au8cUVkwDZACsjABsgQrIwGQ2TwLJ9K4AvNnfBswgDE1o1eNU2LA4MfDO14LgTdvtDvyB8FTWpa8Y5M6Ozr5WrnqWVKOPsYGtTdppSii34A15++534FTW31oI6ezf5ezLip27vgl9TtHLYebGiVAHG67SiSsoYyeq15e++4DE3M+DCsdxvqQR6TY6cLS5qLswvJ/c2dWXbeWauky2t46YHe2lYd/9RuVbS9Zuo/d4GHaD6mnCzjy3y75P7LcZXRszGauXjJU2/ud+JVWm/U+82dIHpVCl2R+y+h2LolsPOnHa7aYjgmpmShzmNeZ5GssXHDcRixI9q538FkuKijKKfid/Y9lUrUq04bm1pTffx+Bha5a0xVsUcMIkDtu1xLw0C2FzbZG9+sqK9eNRKKOrsnZVayqSq1GvZa3eKfZ3HpZdhaL5ANGZyAyXSR4yT3tnN6W1vpYrgyiRw9mH9ob8iRkPNXQt6kuRW6kVzOS0h0hOP7iGw+lM65+6381pjZfmZW63YYlRrjWP/i7Mcomsb77E+9XRtqa5EHUk+Znz6Umk/eSyP+095HleyvjCMeCINt8yC91ZxImhovTc9M4OheSAc2POJjhyz3eCz1baE+RZGo0er6q64xVTbXwSgDEx3rDtHMdq5dSlKm8M0xkpcDaqCDuVZIgZOyPOR7WD67mt+KaTfAMgqNJwSjDDPE6UZtDJGOdfuvmpOnNb2mJSTK13A3ey5G8tUBl+HSUW49U/WyQBfFjuzCAGTS4QgDm9ZWiphfC8GzxvbvaQbg+YCnTqOElJEJwU4uLPHNL6Kkp34JBvza4eq8cx+S7dKrGpHMTk1aUqbwylZWlQrIAVkxBQAUCDZMDov/vtaP45+7H/AKVg9Ho9h1usmEdI1aP4wPfHEfgFF0KPYPXMe3pOruBY7vh/IhQ9Hpckx9ZLtRXk1rqXTNq3CM1LWBrQWkRhuY9XFvs48Vy4UlUvnBLckerqfydhKXOTXxf2Rcd0gVx4047o3n8a63ocDyfXMidrtWn24vCI/wCpP0KHeLrpFDSGlpp3CSZw2gYWgsGAYc8rXPNcK5odZedTD97ss95sypC12T6RUXHMvF5wl8EXqfXisa0RgQ4MOAAMeC1lrZdbkupXtY0qUpLkn8jyNpUlc3dNS4yks+97yLROuk9CwxwxxvY52Ml+LFiOXAjksezrdSo6n2nW6TVcXiiuUV9TRb0uVI3wReUp/Et3o9Pnk8/1kuRWk6RJWTPlcyEyzMjBD2Pe2NjQbNZ1uZJN1ltqVKo5zk3jOF4I7O1HO2p0baPFR1S/zS+xV0hrjNWhu1MYELw9uyjwWd23JvuVO0YUoumodv2Oh0aU5K4nLsS+ZlV+s0tR++mfIOAc44R/TuXbi6cfZSPIvVLeyoyqBViqJkdLJmyAqaaZHA6wTwBJNSuZbG1zMbcTcQLcTeYvvCqp1KdTOiSeHh4ecPsfeNpriMwnfw9yszyEIFMAObxaS1w3OaS1wPYRmFGUFJbxp4HS6crALekTFv23A+YWZ0UuSLNbfMzZKuQm77uPEuJcT4lNSkuQmkx8dZzBHbyU1V7RaTrtF68VkTQ1sjZWgZbdu0sOWK4PvSdrSnvx5D6yS3DqrX+qPswf9Jx+L1U7Smu0l1si7q90gyxyN24a6Amz9mHNLAfaAJO7koTs1jMBxrPO89HrdMQOiEjJoiwi99oy3xWHRLOMF+Ucu7XWmjOcof8AYa5/vAsrFb1HyIuce0ytc9O0tdSl0ThtoHsIBBY8tc4Ndkd4zG7ktNrCdOpv4Mz3TjKn4Hn9l1TlCAQAbIAVkAKyYgoAixNWbKOpvFtBwCWpBgcxxdkP9lVWuIUYa58DXZ2NW8qqlSW/5LtLErTbLn7lwrC7pxr1KlR4z9z222tm16lnRt7eOVHGd6XBYXEhLrb94XooTUkmuDPA1aUqU5QnxW5kpFrW4rLRvoznUhLdp+R1rvYtSlRoVKfrdZjlwb3r3fYdI+2X67FRs6GqU7iXGT3eH7+Rt6QV1ThSsKb3QS1eON3lx94I3XPgfy+av2lU020+/cYej1LXtCn3Zfkv1DIy/DIDs4LNs25oKjCnq9bs72zf0g2ddzuqldQejC35WEkt/MYyIE+9a76p1dF44vcvFnM2LbK4u46vZj60vCO/5jZYA4knj+graNvGnTjDsRkvbuVzcVKz/E3jw5fAdBThoNhvOa4u1XCNemnwW9+Z6/ozSm7OvKPGTaXuj+pUdo4DhbyXWpSo1s9W8nk7mzubVLr4OOeGcb8eDI3UI4Kx0UZdYzZualpaDKZ0eqNOwl9RVX9EpA1zxa+1ldlHEBxN87d3Ncja15WjGNrb/wBSplJ/lS4y8i2lBN6pcEdN0pTjFTDcSyU9w6mS4/QxOMLjP5l9Sy836QVfU0LGP50jT4GQu/CFbbPrekdWX5I4/wC1L6ilutl3nFkL2ZjEEAKyAI3MCi0h5GbMJaUGQhmHMeSeMcAzkjmdfcoSeRokpipQExOyO7I+4pt4DGRpc3nZL1R7xkTMz2IprfkouJeqkTWV5iFZACsgAoEJMA2QBWMKyaDrZFskaQyEAjdl3JOCfFE4VZ086JNZ3bngQvzPmUnTi+KXkThc1oPMZyXvf3CAppFLbbyyZkhAtl4rFW2dRqz1yznnjmdm02/d21HqYYaXDKy14b/nkaQt0YpJJHHnOU5OUnlve2EAocU+KCFSUM6W1y3PA9gJ4m3iViuqlG2SqSgm88ksnY2bRu9oOVCNZpJZeW2n3YyOtYdpWehV9MrqaXqQ4Z7ToXVutk2MqTadWrueOUe7n3d7fcNC7J5MONQcYviiyNWpFJKTWOxsGNEIQh7KS8CVW4q1sdZJyxwy2wgqZSIsBRjIZHU0LnFsYJwSSxYm36rnA2BI5jEfNZLinCMZVWt8YvfzS4v5E4yecHRdLDiaqNo3R0wPi57vkwLy/Q+k/Q51O2fyS+5qupeul3FnXR+y0fQRbiWNcR9mIX98ir2BJ1Np3lZ9uPOT/wBo66xTgjj45br2ylkwtEqkArIAjcosYAkBJwUxFOWHO4yVMo9hJMYC4KO9D3MmjlvkVNSzuYmsDpYRvTlBCTYorWyU6fDcZLlesmPVhmEgBWQAbJgEIEFMAB4KpyjqCICNwDCFHAwWQA4BADwFLAg2TwAskAEGyor29OvHTNbjXZX1azqdZReHw370wHNSpUYUoqMFhELm6q3NR1Kry3+93YhYVZgzjHBJoYwqICxIyAQ9NMMGtqw3HVwN5zM/y9b8K522KvV2FeX9r+O76llFZqR8TS16/a17mDMkQRjvIHzcud0axQ2VGcv7pfF/RFlz61XHgW+lOO76eMbo4X+8tH4Vz+iFPXSuKr/FJfJv6ll28OK7jgbFpXrN8TNxLEU6tjMi0TB6nkiNc5RY0AFAEl1LIhrEkA2UJSGhjY1FIeSvWSuOQ8VXUlJ7kSikPp2EDtUoJpEJxjLcy1G64WiMso51Wm4PuHWUysVkCFZABsgA2QIwmVBC5imzuaUTMq1NVRaSUVKl1gtI4VClrDSH0lHWC0h9JT6wNIPSkusDSD0pHWBpCKtHWBpHsqgpKohaSdswU1JCwPDgpZEItRgBjmKLQ8kbmqLQzoOjyPFXxfVbM7uswj5rz/Seo47Nqd+lfFGi2X8xHQ0mjSdJz1NQC2GKoY2LELbWofgZEG337wb87LhVr9R2RStKDzOUHqx+GKy5Z+XmXKn/ADXOXD6jdcaQS1crpXFlPS0THOcOMjsezY2/EuI8lf0fvHb2NKnTWZ1KjSXcsam/BL4ka8NU23wSOENnDNe53Mw70QOhtuVbiSTHAFPeACClhgIAo3gSAFS3iGYi057j7ksuLHxJH5qT3iQY0ICMMzPelgeSZjVNIixrmgG4uD2cfBReI7w0dYtOMjo33VdK9pVKnVp7wudj3NCh18o4j38d/cSWWs5IrIEGyYZDZAjLfRrC6R3NREaRR6oeoQpUdWGoe2mT0C1DxTqWgNQ70dPQLIvR0aAyNNMloDURupFF0x6iF1IeBUHSY9SGYHjdmo4mhrDHNqnDemqkkDiizFXc1bGqRcS3HUgq1TTIaSTIqe5iNnU+vZTVTZJTaPBI1xALsOIZGwz3gLi7esKl5ZTpUvaymuXB/YuoVFGayaGsmtW3qYCwOFLTTxSWIIdK5rhd5HdewXF2fsOnZ2lWNWcetqRcePsprh58Wb1SuK8l1dOTS7mR6/azNqcMVMTsGnE9xBaZXj1cjnZue/j3LLsC1p2OqrXeZvckt+Fz38Mvu5HQqbHvKqSSSXe/tk47Mf7L0n8VprgmR/w7W5yXxHiQ/oKS2tDmmJ9Hq3KS8mPbMrVtWh3+RQ9gXf8Ab5v7AdUKMtrUuSZKOwK/4pRXm/ohhqSqZbWl+GJphsCH45v3JfXIW1SoltS4fDC936mynsSyXtan7/skSiYHfa3cFmnf3L/EdKjsvZ6/6Sfjl/MaBhP1Tu7FfR2rUjHEln4GK66OUJT1U5OKfvS/fiSfr9ZK17ZfKHx/QqXRaC41X7l+rGkA9/NUy2vWb3RXx+5oh0atMYc5N+K+xEWycHAjuzUv4vUxwRn/AMMQUvabQeuN9iOW5YKtd1XmTZ2rezdtFKnGOPD6kkcvZYqqMpU5KUXvRqmqdeEqU47msNFlpuvYWN5G5p55rij5VtnZM9n1tPGL9l/R96DZbDjhATEGyBENlUdkBYlgMg2aMBkWBGAyHCjACsjAZFZUVLmjT9uSRtobPuq/9Om338F5sS59TbFGPspv4HYodGLmf9SSj8X9F8QLDV2vWl7CS+J2bfo1aw/qNy+C+H3AVileV5cZs6dPZdpT9inFe77jHNVXWSfNlzt4Lgl5ED4lNVZdpmqW0HyRWkgV0bia5s59XZ9N/hXkRYSFcrmp+ZmKVhSX4EPZVEfoJu5rcpsIW9tF76S8iw3SHNZ5yqz4yb950qFe3pezBLwSHenhUdSzZ/EYC9OCOqY/4hDsHCrCXVskr2D5DvSAloZP0mLCJQjSxqtBl3RtBt34W5C13O3hreaprVuqjlmHau0rawt3XqLPJRXGTfBI36DRtK7E1jNpgtie4usSb7rEcjwXPq17mOHJ4zyPnu3L7btrSp3Faap63hQik2t2d7afz8im+aiBIMByJF+sRkftq5Ru2s6/35HRexukmlS9Kj8P9hV1oawNh2LWsY5r3dVobe9syrbFzbnreWtxd0Zjeqpcxu5uUoyjHjnGE3u8coGhdHtcwyznDC025F7uQ/8ACdzWlGShT9r5HW2pti4pzjZWUNdaSzv4Rj+Z/v6J7c1PTMiEhi6hw29bEQd3tLDGdeVRwUt/77jyVtddILraFSxjcpShnLwtO7HD1ckejJaV77RxYXAYgXi4yzyu42KlWjcRjmUt3d/6RbtWx6Q21JTrXOqLaT07n6zxyit2X2lLQlGxzHz1GYa92W5nA3txzNrK+5qzUlSp9h2tu7Sv6VzR2bY7pzXtcWlvXgsJZb8i3S6bZI4RvjDWP6rdxFzuBFsvDcqZ2k4R1xlvRh2h0ZvbK3d3bXU5VYes88Hje8LL8nnPAxtOUGyksPVcMTDyH0fBbLat1kMvjzPS9H9rrallGtLdNbpeK+j4lSGTPPxXTsrh29ZS5cH4Gva9ir+0lS/Et8fFffgXMK9knnej5G4tNp8RwankWA4EshpRnteuK9sUVyfw+57hdGbp/ih5v/aPDu33KD21T5RfwL49Fqr41F5P9A3H6yVUtt/lh8TRDopH8dV+5fqwYlVLbNXlFfE1R6LWq9qcn5L6CxfrNUS2rcy5peCNVPo9YQ36G/FsGJZZ3NWftSfmdClZW9H+nTivchqpNIkAJIYUDEgMALUZIuI0xp5IukmNdApKZVK3TInUwUlUKJWiZGaMKXWlTsYiFGEdaCsYjvREusJehIXoiOsD0MHopR1gvRGA05T1oTtZG0GugpMv3lS858RE3K3ifisWY1rjfwj8zzXUTvNrPO+Nul4a5b/gviaOqJLYpXngf7Gk/iWbaGHUhFfvLON0unOte2VvLtz5yivoc+2S+9dFxwfTYTysFmtqNqI22ts2Bgsb4s96qpQ6tyeeLyYaNjC3lWqJ+3LU+7cl9C3p9+DZwD1Yo2k9sh3k/riVTarXqqvi38DhdG49a61/L2qs3juhHdFfDJoa0dWCJnG7bdzGWP8AcFnsd9Wcv3vf6HD6JJ3G07+57/8AVJv/AMTF0VWhhcXAkmKRotbJzhYFba9JySx2pnt762d7ShTzjE4SfeoyUse/BoVUuCkiZ/Nc9x7mnd8PJZ4R1XEpdmEc61oxrbcuLh/9OEILxlmT+GPMxTJY3G8G471txk9BUaaaZ0GtvWiikHE+57Q4fBc+w9Wc4fvcfNOh0nRvLy25J/KTic23PvXSZ9HjlrK4mro3ri3Ee8cF6XZd1rp6JcY/I+fdJNm9VcdfD2Z8f83Pz4+ZpegEC5XS1nnuqwhwp+xGoNBzAXhz7Kh4SLEOSLEJAwoACBAQISYgXQLIsSMBqFjRgXWA2iMC6wG0T0i60O0SwPrQ40YHrQsQRgNaDiSwS1oWJGA1IN0YHqEgYCgizW0/cbJht1IGbuds/eFktcPXLtbPMdGJKr6ZW/NXn5LCXwNCh6tE47sTZfMnD8lRV9a6S7Mfc89tVekdKral+VJ+ScvsYGj6DaF1jhDI3PJtf1eC31a2hLveD217dxs1Tys65xgl3v7LeP0bHeWMb+u33G6VZ4py8Ce1avVWNep2Qk/gyXSzcVW4b7ysHfuChbvTbp9zONsjFHY1GS5U8/DJo63O60beQefMgfJZrBbpPwOL/wAPYP0avUf4pL4L9Tm3tzXSTPeThh5L1ZV7QRi2ERxhm+9yN7lTTp6HJ54vJnsrH0d1puWXUm5cMY3JJcXwSSzz7Ck5quTNUonRacH+Dh7of+2udbP/AJmfv+Z816NL/wCdv/Gf/wChzsS6LPpNLcyzoyfZyBx9W9nfZO/9di02tfqaql5nP2nZK7tp0+fFeK/eDtWtx2G9o5L0ylzPmjjvwy6Kb9WS1D0nmYXkT6yhwKRNMcCkTTCglkKAyC6BZGlyeCLkNLk8FbmML08FcqgwyKWkqdQYZFLBW6g3aIwQ6xgxp4FrYQ4pYGpsIJRhEk5DhdLcTWoeFEsWRwKRNMe0pYLIskBUS5MDkIUkbus7QRFINzmW78gR8Vhsm05wfJnheh1xpq3ttLjGrJ+baf8ApNBk+wpWOAucLcjcZvJJ+JWdw66vJP8AeDgVNnR2x0juYSk4qPOPH1VGJANLmaCbEMOGPgbg4urbNT9GVOrDDzl/I6n+GIbP2lZzhVlPMnulyxFvd5GJod9po/tgeeS3XCzTl4Hr9uRc9m3EV+SXyZo1dP8A49gO5zmSD+kX+LSs1Of/ACj96/fmeRtNoJ9GJSXGMJQ9/s/VFTWqf9vb6DGA/wB34ldYw/lZ7Wzd0LXVbLg/zSk/jj6HOVNWQcgSujCmsbzt3N7OMvVi2CPSDxZ2zc5oIO44TbgSFY7XUtzMVTbElFxax70bH/6DIf4TPvP/ADWD+C0/zP4HhlsKk3hVanmvsbWuE52EZO9z2k9hwkrFs+H82XcvqLoZJwvq7XZj/uOWZIuq4n1KFRlmMZKp8TdTXqmrq3I4PeGuIGAENvlvzIXZ2ZNtNPgeL6TUIRnGcVvfE6P0t/b5rq7jy284MryZ9XYMSMC1CxowHWB2iMD6wWNGA6wGNGBOY0uTwRcxpcngrchpUit5YMBRkNDY4QFLWTVu2PFOo6yxWw4QJayat0OEKWomqCDskaiXVIOzSyS6sWBGROmMc1STK5RwNumV5wOa9JonGoStcoNF8Zpk9bWPkYxjrYYxZthnyz8AoU6UYSclzOdR2Vb29arXpLEqjzL9/HxNvWmXBFEzmb+DWgfiWKxjqqTl+954XoZPrb+8uu14Xvk39Ec82TIgHI7xwPeuhjefSvVlhtcARvsQRkQQQeRG5NrK3kHGM04S4Pcbmh53z1WN9rtiduFgBuy8Xe9YLiEaVDTHmzwXSWwo7L2LKjQWIuS47+Ly/kZOnOtUSHf17eQA+S12vq0YruO70fter2dbxf5U/Pf9Td1J0LDLjfMA/ZuAaxwuzMXxEcdxyXWsqcZ5kzPtyvUouNOG5Pfnn4HaPDALAADkAAO6y6iPLPecnp3VGnncHsGwkxXdgA2cn2m8+0KmtTTi3w3D6904t9iZHrPomScRiLCQwuvicG5mwFr9y81si3nUjOcfD6nO6I1qdF1qlTO/C4eLMmHVOp+i377fzXSla1ez4n0Knte0XN+THnV6YZOwN73D5IWz6r7PMufSG0jzfkW9FaGdG/G44nYS0BlyLEjMnwXQtLWVHLkzzu19qU7zSoRe7mzY9FdyK3ZRw8HDli8pk+tOAwxp5K3TBs08kXTYMCMi6tgwJ5FoYsCMhoYtmjIdWxwhS1ElQHCMJamWKlFcR1wlvJZihY0YDrELaIwHWIG0RpF1qFtQnpF1yBtUaRdchbVGkOuHB6WCaqJjt6RPcxjo00yuVIjLFLJS6eBAoEngvaLZjlY3m9vle5VNZ6YSfcVbQulQs61V/hjJ/A0tcH4pGtHssv4uO7yAWXZ6xBvtZ5LoLZ6dmOq/xyfw3fPJz8W8A7rhdF8MnsNThk19ZaNkT27MYQWZi5OYNrrHZVZVIvV2nm+i21bm/tZ1Lj2oza4Jdjxu7M4L+p8Vy9/INaD35n4BU3+fVguf7+pyf+IFypW9vQT3uWfJYX+okZq8HPc+Z/rOc7CztN/WP5L0VDZumKU3w7Dpy28qVONOhDgksvuXYbdKWQtwxNwNvc7yXHmSd66VOjGmsRRwrm7q3E9dR5YX1SswZsjI5rmywbVqqlaTfasee45+0q3V20+/d5/oKSoscuHxUNj0OrtI557/AD/TBDZVPq7aPfv8/wBC3HpK4s5bnTOsqhTqXB25TisEJPJDG6ymQ4Fj0w80tI9R5+JF5XSfWFVQ4OSwT1oOJGB6kC4RvDMRYgjDFqiNMgT0sg6sENM44KWhlbuUuBGZ09BW7hsaZE9JW6rYMSeBa2IuRgWtjcSeCLmxpcU8EHJguUEcsV0Blgxp4FraHNlScSSrMmZKoOJphXJ2Puq3E1xqJlplDI71WOPgQPerYUKkuEWUVr62p+3UiveSDQUx9kDvcFojZVnyOVU23ZrhLPgmbeg9DCKz5HDaZ2APVaN1+0/msF3ZXc5OnCG7tPGdJNtXN5F2lrD1HjVJ7m+eF2Lt7TTkponElzWOcbXLhmbC3HsCy/w2/hHcn7mjz9K923bUoUqMnGMeCjjtzv7csoTauwON7uYOIY4YfeCVKlO6g3CdKTfLc19DpUemG1oR6upSUnybi0/fjc/gSaRoY5X4n3dZoaBezbDuz967llsuFGklPfLizXsu9ubG26qOMtuT3b8v99hcgEcbcDLNb2A2XMr2l7Wqxq9Wko8I5Xbnfv58zzN6r+9rq4qxzjgm+S95FMQLYXYufYvQ2tWtUTdWGns35yda1rV6mrrYaezvBTuu6x4tcB3qvaMpU6KqR/DKLfhneVbRnKFJTj+GSb8OZXL10E01lG1STWUWqY4WF53nd8l5zaT9MuqdpDgnmX77l8WcG/k7m4hbx4Lj9fJfEpGQr0cUksI7aSSSQNomMO2PNGB5GmVAgbZMRwYqV5vQfQFdh9KS6sl6YxelFHVoPS5C25RoQekyYdoUaUPrZMIujcSTkxwao5JqLHhqWS1QHBqWSagHClkegOBGR6BbNGQ6sGBGQ6sBanki4AEZJsASTwGZKksvgUzxFZbwaFNq7M/MgRjm/I+QzWuna1JcdxyLjalvT3J5fd9y/FqmPblJ7GNA95PyWmNiubObPbT/AAw82XYdW4W78T/tOt8LKxWdPnvKJbYuXwwvd9zQgpWMyYxrfDPzV8aUI+yjFVu69X25t+/6E11YZxXQALoAGJADSUBkBKAGkpiEgBuKxBG8G6jUpxqQlCXBrHmQqwVSDhLg1gtF0Tus7I8Rnv7uK82obVoLqKayuClu4eL4e84CjtCiupgsrk93Dx5fQrVdRjyGTRu/NdXZmz/RYtyeZy4v6HQsLL0eLct8nx+xXXTN4CmALpANKYhhKAOH2K87qPd9QOEKWskrccIUtRYqBI2JR1FsaKHiNR1FqpDwxLJaqY8MUcligODUsk1AcGpZJqAcKMklENksj0gsmLBNSUbpTZgueNyAAraVKVR4iY7q6pW8dVRm1S6utGczsR+izJvnvXRpWCW+bPM3XSCUsqjHHe+Pka0LGRi0bQ3uC3Qpxjuijg1ripWeakmwulUygaHpgHEgAF6YALkgBdMBXSAV0wAgAXQAMSBDHSJoMjC5MQ26YhJ4I5FZPAtQcCekWoWzT0kdQ2QJbhrLKxeFHKJYZ//Z"/>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pic>
        <p:nvPicPr>
          <p:cNvPr id="308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2138" y="0"/>
            <a:ext cx="6011862" cy="198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5425" y="1987550"/>
            <a:ext cx="3022600" cy="259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200" b="1" i="1" dirty="0" smtClean="0">
                <a:solidFill>
                  <a:srgbClr val="0000CC"/>
                </a:solidFill>
                <a:latin typeface="Arial" panose="020B0604020202020204" pitchFamily="34" charset="0"/>
                <a:cs typeface="Arial" panose="020B0604020202020204" pitchFamily="34" charset="0"/>
              </a:rPr>
              <a:t>Сформированность навыков проектной деятельности</a:t>
            </a:r>
            <a:endParaRPr lang="ru-RU" sz="3400" b="1" i="1" dirty="0" smtClean="0">
              <a:solidFill>
                <a:srgbClr val="0000CC"/>
              </a:solidFill>
              <a:latin typeface="Arial" panose="020B0604020202020204" pitchFamily="34" charset="0"/>
              <a:cs typeface="Arial" panose="020B0604020202020204" pitchFamily="34" charset="0"/>
            </a:endParaRPr>
          </a:p>
        </p:txBody>
      </p:sp>
      <p:sp>
        <p:nvSpPr>
          <p:cNvPr id="12291" name="TextBox 1"/>
          <p:cNvSpPr txBox="1">
            <a:spLocks noChangeArrowheads="1"/>
          </p:cNvSpPr>
          <p:nvPr/>
        </p:nvSpPr>
        <p:spPr bwMode="auto">
          <a:xfrm>
            <a:off x="0" y="1046163"/>
            <a:ext cx="9118600" cy="243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7F7F7F"/>
                </a:solidFill>
                <a:latin typeface="Century Gothic" pitchFamily="34" charset="0"/>
              </a:defRPr>
            </a:lvl1pPr>
            <a:lvl2pPr>
              <a:defRPr sz="1600">
                <a:solidFill>
                  <a:srgbClr val="7F7F7F"/>
                </a:solidFill>
                <a:latin typeface="Century Gothic" pitchFamily="34" charset="0"/>
              </a:defRPr>
            </a:lvl2pPr>
            <a:lvl3pPr>
              <a:defRPr sz="1600">
                <a:solidFill>
                  <a:srgbClr val="7F7F7F"/>
                </a:solidFill>
                <a:latin typeface="Century Gothic" pitchFamily="34" charset="0"/>
              </a:defRPr>
            </a:lvl3pPr>
            <a:lvl4pPr>
              <a:defRPr sz="1600">
                <a:solidFill>
                  <a:srgbClr val="7F7F7F"/>
                </a:solidFill>
                <a:latin typeface="Century Gothic" pitchFamily="34" charset="0"/>
              </a:defRPr>
            </a:lvl4pPr>
            <a:lvl5pPr>
              <a:defRPr sz="1600">
                <a:solidFill>
                  <a:srgbClr val="7F7F7F"/>
                </a:solidFill>
                <a:latin typeface="Century Gothic" pitchFamily="34" charset="0"/>
              </a:defRPr>
            </a:lvl5pPr>
            <a:lvl6pPr eaLnBrk="0" fontAlgn="base" hangingPunct="0">
              <a:spcAft>
                <a:spcPct val="0"/>
              </a:spcAft>
              <a:buFont typeface="Arial" charset="0"/>
              <a:buChar char="•"/>
              <a:defRPr sz="1600">
                <a:solidFill>
                  <a:srgbClr val="7F7F7F"/>
                </a:solidFill>
                <a:latin typeface="Century Gothic" pitchFamily="34" charset="0"/>
              </a:defRPr>
            </a:lvl6pPr>
            <a:lvl7pPr eaLnBrk="0" fontAlgn="base" hangingPunct="0">
              <a:spcAft>
                <a:spcPct val="0"/>
              </a:spcAft>
              <a:buFont typeface="Arial" charset="0"/>
              <a:defRPr sz="1600">
                <a:solidFill>
                  <a:srgbClr val="7F7F7F"/>
                </a:solidFill>
                <a:latin typeface="Century Gothic" pitchFamily="34" charset="0"/>
              </a:defRPr>
            </a:lvl7pPr>
            <a:lvl8pPr eaLnBrk="0" fontAlgn="base" hangingPunct="0">
              <a:spcAft>
                <a:spcPct val="0"/>
              </a:spcAft>
              <a:buFont typeface="Arial" charset="0"/>
              <a:buChar char="•"/>
              <a:defRPr sz="1600">
                <a:solidFill>
                  <a:srgbClr val="7F7F7F"/>
                </a:solidFill>
                <a:latin typeface="Century Gothic" pitchFamily="34" charset="0"/>
              </a:defRPr>
            </a:lvl8pPr>
            <a:lvl9pPr eaLnBrk="0" fontAlgn="base" hangingPunct="0">
              <a:spcAft>
                <a:spcPct val="0"/>
              </a:spcAft>
              <a:buFont typeface="Arial" charset="0"/>
              <a:defRPr sz="1600">
                <a:solidFill>
                  <a:srgbClr val="7F7F7F"/>
                </a:solidFill>
                <a:latin typeface="Century Gothic" pitchFamily="34" charset="0"/>
              </a:defRPr>
            </a:lvl9pPr>
          </a:lstStyle>
          <a:p>
            <a:pPr marL="342900" indent="-342900">
              <a:buFont typeface="Arial" charset="0"/>
              <a:buChar char="•"/>
            </a:pPr>
            <a:r>
              <a:rPr lang="ru-RU" altLang="ru-RU" sz="2800">
                <a:solidFill>
                  <a:srgbClr val="003366"/>
                </a:solidFill>
                <a:latin typeface="Arial" charset="0"/>
              </a:rPr>
              <a:t>базовый уровень (оценка «удовлетворительно»)</a:t>
            </a:r>
          </a:p>
          <a:p>
            <a:pPr marL="342900" indent="-342900">
              <a:buFont typeface="Arial" charset="0"/>
              <a:buChar char="•"/>
            </a:pPr>
            <a:r>
              <a:rPr lang="ru-RU" altLang="ru-RU" sz="2800">
                <a:solidFill>
                  <a:srgbClr val="003366"/>
                </a:solidFill>
                <a:latin typeface="Arial" charset="0"/>
              </a:rPr>
              <a:t>повышенный уровень (оценка «хорошо»)</a:t>
            </a:r>
          </a:p>
          <a:p>
            <a:pPr marL="342900" indent="-342900">
              <a:buFont typeface="Arial" charset="0"/>
              <a:buChar char="•"/>
            </a:pPr>
            <a:r>
              <a:rPr lang="ru-RU" altLang="ru-RU" sz="2800">
                <a:solidFill>
                  <a:srgbClr val="003366"/>
                </a:solidFill>
                <a:latin typeface="Arial" charset="0"/>
              </a:rPr>
              <a:t>высокий уровень (оценка «отлично»)</a:t>
            </a:r>
          </a:p>
          <a:p>
            <a:pPr marL="342900" indent="-342900">
              <a:buFont typeface="Arial" charset="0"/>
              <a:buChar char="•"/>
            </a:pPr>
            <a:endParaRPr lang="ru-RU" altLang="ru-RU">
              <a:solidFill>
                <a:srgbClr val="003366"/>
              </a:solidFill>
              <a:latin typeface="Arial" charset="0"/>
            </a:endParaRPr>
          </a:p>
          <a:p>
            <a:pPr marL="342900" indent="-342900">
              <a:buFont typeface="Arial" charset="0"/>
              <a:buChar char="•"/>
            </a:pPr>
            <a:endParaRPr lang="ru-RU" altLang="ru-RU">
              <a:solidFill>
                <a:srgbClr val="003366"/>
              </a:solidFill>
              <a:latin typeface="Arial" charset="0"/>
            </a:endParaRPr>
          </a:p>
          <a:p>
            <a:pPr marL="342900" indent="-342900">
              <a:buFont typeface="Arial" charset="0"/>
              <a:buChar char="•"/>
            </a:pPr>
            <a:endParaRPr lang="ru-RU" altLang="ru-RU" sz="2000">
              <a:solidFill>
                <a:schemeClr val="tx1"/>
              </a:solidFill>
              <a:latin typeface="Arial" charset="0"/>
            </a:endParaRPr>
          </a:p>
        </p:txBody>
      </p:sp>
      <p:pic>
        <p:nvPicPr>
          <p:cNvPr id="12292"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Уровни сформированности навыков проектной деятельности</a:t>
            </a:r>
          </a:p>
        </p:txBody>
      </p:sp>
      <p:pic>
        <p:nvPicPr>
          <p:cNvPr id="13315"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Таблица 2"/>
          <p:cNvGraphicFramePr>
            <a:graphicFrameLocks noGrp="1"/>
          </p:cNvGraphicFramePr>
          <p:nvPr/>
        </p:nvGraphicFramePr>
        <p:xfrm>
          <a:off x="107950" y="1397000"/>
          <a:ext cx="8856663" cy="5151438"/>
        </p:xfrm>
        <a:graphic>
          <a:graphicData uri="http://schemas.openxmlformats.org/drawingml/2006/table">
            <a:tbl>
              <a:tblPr firstRow="1" bandRow="1">
                <a:tableStyleId>{5C22544A-7EE6-4342-B048-85BDC9FD1C3A}</a:tableStyleId>
              </a:tblPr>
              <a:tblGrid>
                <a:gridCol w="1440108"/>
                <a:gridCol w="2304172"/>
                <a:gridCol w="2520189"/>
                <a:gridCol w="2592194"/>
              </a:tblGrid>
              <a:tr h="579156">
                <a:tc>
                  <a:txBody>
                    <a:bodyPr/>
                    <a:lstStyle/>
                    <a:p>
                      <a:r>
                        <a:rPr lang="ru-RU" sz="1600" dirty="0" smtClean="0"/>
                        <a:t>Критерий</a:t>
                      </a:r>
                      <a:endParaRPr lang="ru-RU" sz="1600" dirty="0"/>
                    </a:p>
                  </a:txBody>
                  <a:tcPr marL="91437" marR="91437" marT="45723" marB="45723"/>
                </a:tc>
                <a:tc>
                  <a:txBody>
                    <a:bodyPr/>
                    <a:lstStyle/>
                    <a:p>
                      <a:r>
                        <a:rPr lang="ru-RU" sz="1600" dirty="0" smtClean="0"/>
                        <a:t>Базовый (1 балл за каждый критерий)</a:t>
                      </a:r>
                      <a:endParaRPr lang="ru-RU" sz="1600" dirty="0"/>
                    </a:p>
                  </a:txBody>
                  <a:tcPr marL="91437" marR="91437" marT="45723" marB="45723"/>
                </a:tc>
                <a:tc>
                  <a:txBody>
                    <a:bodyPr/>
                    <a:lstStyle/>
                    <a:p>
                      <a:r>
                        <a:rPr lang="ru-RU" sz="1600" dirty="0" smtClean="0"/>
                        <a:t>Повышенный (2 балла за каждый критерий)</a:t>
                      </a:r>
                      <a:endParaRPr lang="ru-RU" sz="1600" dirty="0"/>
                    </a:p>
                  </a:txBody>
                  <a:tcPr marL="91437" marR="91437" marT="45723" marB="45723"/>
                </a:tc>
                <a:tc>
                  <a:txBody>
                    <a:bodyPr/>
                    <a:lstStyle/>
                    <a:p>
                      <a:r>
                        <a:rPr lang="ru-RU" sz="1600" dirty="0" smtClean="0"/>
                        <a:t>Высокий (3 балла за каждый критерий)</a:t>
                      </a:r>
                      <a:endParaRPr lang="ru-RU" sz="1600" dirty="0"/>
                    </a:p>
                  </a:txBody>
                  <a:tcPr marL="91437" marR="91437" marT="45723" marB="45723"/>
                </a:tc>
              </a:tr>
              <a:tr h="4572282">
                <a:tc>
                  <a:txBody>
                    <a:bodyPr/>
                    <a:lstStyle/>
                    <a:p>
                      <a:r>
                        <a:rPr lang="ru-RU" sz="1600" b="1" i="1" dirty="0" smtClean="0"/>
                        <a:t>Самостоя</a:t>
                      </a:r>
                    </a:p>
                    <a:p>
                      <a:r>
                        <a:rPr lang="ru-RU" sz="1600" b="1" i="1" dirty="0" smtClean="0"/>
                        <a:t>тельное приобретение знаний и решение проблем</a:t>
                      </a:r>
                      <a:endParaRPr lang="ru-RU" sz="1600" b="1" i="1" dirty="0"/>
                    </a:p>
                  </a:txBody>
                  <a:tcPr marL="91437" marR="91437" marT="45723" marB="45723"/>
                </a:tc>
                <a:tc>
                  <a:txBody>
                    <a:bodyPr/>
                    <a:lstStyle/>
                    <a:p>
                      <a:r>
                        <a:rPr lang="ru-RU" sz="1400" dirty="0" smtClean="0"/>
                        <a:t>Работа в целом</a:t>
                      </a:r>
                      <a:r>
                        <a:rPr lang="ru-RU" sz="1400" baseline="0" dirty="0" smtClean="0"/>
                        <a:t> свидетельствует о способности самостоятельно, с опорой на помощь руководителя ставить проблему и находить пути ее решения. Показана способность приобретать новые знания и/или осваивать новые способы действий, достигать более глубокого понимания изученного. Названы причины, по которым учащийся приступил к работе над данным ИИП </a:t>
                      </a:r>
                      <a:endParaRPr lang="ru-RU" sz="1400" dirty="0"/>
                    </a:p>
                  </a:txBody>
                  <a:tcPr marL="91437" marR="91437" marT="45723" marB="45723"/>
                </a:tc>
                <a:tc>
                  <a:txBody>
                    <a:bodyPr/>
                    <a:lstStyle/>
                    <a:p>
                      <a:r>
                        <a:rPr lang="ru-RU" sz="1400" dirty="0" smtClean="0"/>
                        <a:t>Работа в целом</a:t>
                      </a:r>
                      <a:r>
                        <a:rPr lang="ru-RU" sz="1400" baseline="0" dirty="0" smtClean="0"/>
                        <a:t> свидетельствует о способности самостоятельно ставить проблему и находить пути ее решения. Показано свободное владение логическими операциями, навыками критического мышления, умение самостоятельно мыслить. Самостоятельно формулирует противоречие между реальной и идеальной ситуацией, обращая его в проблему с помощью учителя</a:t>
                      </a:r>
                      <a:endParaRPr lang="ru-RU" sz="1400" dirty="0"/>
                    </a:p>
                  </a:txBody>
                  <a:tcPr marL="91437" marR="91437" marT="45723" marB="45723"/>
                </a:tc>
                <a:tc>
                  <a:txBody>
                    <a:bodyPr/>
                    <a:lstStyle/>
                    <a:p>
                      <a:r>
                        <a:rPr lang="ru-RU" sz="1400" dirty="0" smtClean="0"/>
                        <a:t>Работа в целом</a:t>
                      </a:r>
                      <a:r>
                        <a:rPr lang="ru-RU" sz="1400" baseline="0" dirty="0" smtClean="0"/>
                        <a:t> свидетельствует о способности самостоятельно ставить проблему и находить пути ее решения.  Показана способность приобретать новые знания и/или осваивать новые способы действий, достигать более глубокого понимания проблемы. Показано умение самостоятельно найти недостающую информацию в информационном поле. Ученик самостоятельно формулирует проблему на основе анализа ситуации, самостоятельно использует потенциал интегрированных знаний</a:t>
                      </a:r>
                      <a:endParaRPr lang="ru-RU" sz="1400" dirty="0"/>
                    </a:p>
                  </a:txBody>
                  <a:tcPr marL="91437" marR="91437" marT="45723" marB="45723"/>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Уровни сформированности навыков проектной деятельности</a:t>
            </a:r>
          </a:p>
        </p:txBody>
      </p:sp>
      <p:pic>
        <p:nvPicPr>
          <p:cNvPr id="14339"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Таблица 2"/>
          <p:cNvGraphicFramePr>
            <a:graphicFrameLocks noGrp="1"/>
          </p:cNvGraphicFramePr>
          <p:nvPr/>
        </p:nvGraphicFramePr>
        <p:xfrm>
          <a:off x="107950" y="1397000"/>
          <a:ext cx="8856663" cy="4572000"/>
        </p:xfrm>
        <a:graphic>
          <a:graphicData uri="http://schemas.openxmlformats.org/drawingml/2006/table">
            <a:tbl>
              <a:tblPr firstRow="1" bandRow="1">
                <a:tableStyleId>{5C22544A-7EE6-4342-B048-85BDC9FD1C3A}</a:tableStyleId>
              </a:tblPr>
              <a:tblGrid>
                <a:gridCol w="1440108"/>
                <a:gridCol w="2304172"/>
                <a:gridCol w="2520189"/>
                <a:gridCol w="2592194"/>
              </a:tblGrid>
              <a:tr h="370840">
                <a:tc>
                  <a:txBody>
                    <a:bodyPr/>
                    <a:lstStyle/>
                    <a:p>
                      <a:r>
                        <a:rPr lang="ru-RU" sz="1600" dirty="0" smtClean="0"/>
                        <a:t>Критерий</a:t>
                      </a:r>
                      <a:endParaRPr lang="ru-RU" sz="1600" dirty="0"/>
                    </a:p>
                  </a:txBody>
                  <a:tcPr marL="91437" marR="91437"/>
                </a:tc>
                <a:tc>
                  <a:txBody>
                    <a:bodyPr/>
                    <a:lstStyle/>
                    <a:p>
                      <a:r>
                        <a:rPr lang="ru-RU" sz="1600" dirty="0" smtClean="0"/>
                        <a:t>Базовый (1 балл за каждый критерий)</a:t>
                      </a:r>
                      <a:endParaRPr lang="ru-RU" sz="1600" dirty="0"/>
                    </a:p>
                  </a:txBody>
                  <a:tcPr marL="91437" marR="91437"/>
                </a:tc>
                <a:tc>
                  <a:txBody>
                    <a:bodyPr/>
                    <a:lstStyle/>
                    <a:p>
                      <a:r>
                        <a:rPr lang="ru-RU" sz="1600" dirty="0" smtClean="0"/>
                        <a:t>Повышенный (2 балла за каждый критерий)</a:t>
                      </a:r>
                      <a:endParaRPr lang="ru-RU" sz="1600" dirty="0"/>
                    </a:p>
                  </a:txBody>
                  <a:tcPr marL="91437" marR="91437"/>
                </a:tc>
                <a:tc>
                  <a:txBody>
                    <a:bodyPr/>
                    <a:lstStyle/>
                    <a:p>
                      <a:r>
                        <a:rPr lang="ru-RU" sz="1600" dirty="0" smtClean="0"/>
                        <a:t>Высокий (3 балла за каждый критерий)</a:t>
                      </a:r>
                      <a:endParaRPr lang="ru-RU" sz="1600" dirty="0"/>
                    </a:p>
                  </a:txBody>
                  <a:tcPr marL="91437" marR="91437"/>
                </a:tc>
              </a:tr>
              <a:tr h="370840">
                <a:tc>
                  <a:txBody>
                    <a:bodyPr/>
                    <a:lstStyle/>
                    <a:p>
                      <a:r>
                        <a:rPr lang="ru-RU" sz="1600" b="1" i="1" dirty="0" smtClean="0"/>
                        <a:t>Предметные</a:t>
                      </a:r>
                      <a:r>
                        <a:rPr lang="ru-RU" sz="1600" b="1" i="1" baseline="0" dirty="0" smtClean="0"/>
                        <a:t> знания</a:t>
                      </a:r>
                      <a:endParaRPr lang="ru-RU" sz="1600" b="1" i="1" dirty="0" smtClean="0"/>
                    </a:p>
                  </a:txBody>
                  <a:tcPr marL="91437" marR="91437"/>
                </a:tc>
                <a:tc>
                  <a:txBody>
                    <a:bodyPr/>
                    <a:lstStyle/>
                    <a:p>
                      <a:r>
                        <a:rPr lang="ru-RU" sz="1600" dirty="0" smtClean="0"/>
                        <a:t>Продемонстрировано</a:t>
                      </a:r>
                      <a:r>
                        <a:rPr lang="ru-RU" sz="1600" baseline="0" dirty="0" smtClean="0"/>
                        <a:t> понимание содержания выполненной работы</a:t>
                      </a:r>
                    </a:p>
                    <a:p>
                      <a:r>
                        <a:rPr lang="ru-RU" sz="1600" baseline="0" dirty="0" smtClean="0"/>
                        <a:t>В работе и в ответах на вопросы по содержанию работы отсутствуют грубые ошибки</a:t>
                      </a:r>
                      <a:endParaRPr lang="ru-RU" sz="1600" dirty="0"/>
                    </a:p>
                  </a:txBody>
                  <a:tcPr marL="91437" marR="91437"/>
                </a:tc>
                <a:tc>
                  <a:txBody>
                    <a:bodyPr/>
                    <a:lstStyle/>
                    <a:p>
                      <a:r>
                        <a:rPr lang="ru-RU" sz="1600" dirty="0" smtClean="0"/>
                        <a:t>Продемонстрировано свободное владение предметом проектной деятельности.</a:t>
                      </a:r>
                      <a:r>
                        <a:rPr lang="ru-RU" sz="1600" baseline="0" dirty="0" smtClean="0"/>
                        <a:t> Показаны знания из других предметных областей.</a:t>
                      </a:r>
                    </a:p>
                    <a:p>
                      <a:r>
                        <a:rPr lang="ru-RU" sz="1600" baseline="0" dirty="0" smtClean="0"/>
                        <a:t>Ошибки отсутствуют</a:t>
                      </a:r>
                      <a:endParaRPr lang="ru-RU" sz="1600" dirty="0"/>
                    </a:p>
                  </a:txBody>
                  <a:tcPr marL="91437" marR="91437"/>
                </a:tc>
                <a:tc>
                  <a:txBody>
                    <a:bodyPr/>
                    <a:lstStyle/>
                    <a:p>
                      <a:r>
                        <a:rPr lang="ru-RU" sz="1600" dirty="0" smtClean="0"/>
                        <a:t>Продемонстрировано свободное владение предметом проектной деятельности.</a:t>
                      </a:r>
                      <a:r>
                        <a:rPr lang="ru-RU" sz="1600" baseline="0" dirty="0" smtClean="0"/>
                        <a:t>  Ученик называет тех субъектов, которые могут быть заинтересованы в решении проблемы. Продемонстрированы умения находить несколько вариантов решения проблемы, выдвигать гипотезу, устанавливать причинно-следственные связи</a:t>
                      </a:r>
                      <a:endParaRPr lang="ru-RU" sz="1600" dirty="0"/>
                    </a:p>
                  </a:txBody>
                  <a:tcPr marL="91437" marR="91437"/>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Уровни сформированности навыков проектной деятельности</a:t>
            </a:r>
          </a:p>
        </p:txBody>
      </p:sp>
      <p:pic>
        <p:nvPicPr>
          <p:cNvPr id="15363"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Таблица 2"/>
          <p:cNvGraphicFramePr>
            <a:graphicFrameLocks noGrp="1"/>
          </p:cNvGraphicFramePr>
          <p:nvPr/>
        </p:nvGraphicFramePr>
        <p:xfrm>
          <a:off x="107950" y="1397000"/>
          <a:ext cx="8856663" cy="4816475"/>
        </p:xfrm>
        <a:graphic>
          <a:graphicData uri="http://schemas.openxmlformats.org/drawingml/2006/table">
            <a:tbl>
              <a:tblPr firstRow="1" bandRow="1">
                <a:tableStyleId>{5C22544A-7EE6-4342-B048-85BDC9FD1C3A}</a:tableStyleId>
              </a:tblPr>
              <a:tblGrid>
                <a:gridCol w="1440108"/>
                <a:gridCol w="2304172"/>
                <a:gridCol w="2520189"/>
                <a:gridCol w="2592194"/>
              </a:tblGrid>
              <a:tr h="579196">
                <a:tc>
                  <a:txBody>
                    <a:bodyPr/>
                    <a:lstStyle/>
                    <a:p>
                      <a:r>
                        <a:rPr lang="ru-RU" sz="1600" dirty="0" smtClean="0"/>
                        <a:t>Критерий</a:t>
                      </a:r>
                      <a:endParaRPr lang="ru-RU" sz="1600" dirty="0"/>
                    </a:p>
                  </a:txBody>
                  <a:tcPr marL="91437" marR="91437" marT="45726" marB="45726"/>
                </a:tc>
                <a:tc>
                  <a:txBody>
                    <a:bodyPr/>
                    <a:lstStyle/>
                    <a:p>
                      <a:r>
                        <a:rPr lang="ru-RU" sz="1600" dirty="0" smtClean="0"/>
                        <a:t>Базовый (1 балл за каждый критерий)</a:t>
                      </a:r>
                      <a:endParaRPr lang="ru-RU" sz="1600" dirty="0"/>
                    </a:p>
                  </a:txBody>
                  <a:tcPr marL="91437" marR="91437" marT="45726" marB="45726"/>
                </a:tc>
                <a:tc>
                  <a:txBody>
                    <a:bodyPr/>
                    <a:lstStyle/>
                    <a:p>
                      <a:r>
                        <a:rPr lang="ru-RU" sz="1600" dirty="0" smtClean="0"/>
                        <a:t>Повышенный (2 балла за каждый критерий)</a:t>
                      </a:r>
                      <a:endParaRPr lang="ru-RU" sz="1600" dirty="0"/>
                    </a:p>
                  </a:txBody>
                  <a:tcPr marL="91437" marR="91437" marT="45726" marB="45726"/>
                </a:tc>
                <a:tc>
                  <a:txBody>
                    <a:bodyPr/>
                    <a:lstStyle/>
                    <a:p>
                      <a:r>
                        <a:rPr lang="ru-RU" sz="1600" dirty="0" smtClean="0"/>
                        <a:t>Высокий (3 балла за каждый критерий)</a:t>
                      </a:r>
                      <a:endParaRPr lang="ru-RU" sz="1600" dirty="0"/>
                    </a:p>
                  </a:txBody>
                  <a:tcPr marL="91437" marR="91437" marT="45726" marB="45726"/>
                </a:tc>
              </a:tr>
              <a:tr h="4237279">
                <a:tc>
                  <a:txBody>
                    <a:bodyPr/>
                    <a:lstStyle/>
                    <a:p>
                      <a:r>
                        <a:rPr lang="ru-RU" sz="1600" b="1" i="1" dirty="0" smtClean="0"/>
                        <a:t>Регулятивные</a:t>
                      </a:r>
                      <a:r>
                        <a:rPr lang="ru-RU" sz="1600" b="1" i="1" baseline="0" dirty="0" smtClean="0"/>
                        <a:t> действия</a:t>
                      </a:r>
                      <a:endParaRPr lang="ru-RU" sz="1600" b="1" i="1" dirty="0" smtClean="0"/>
                    </a:p>
                  </a:txBody>
                  <a:tcPr marL="91437" marR="91437" marT="45726" marB="45726"/>
                </a:tc>
                <a:tc>
                  <a:txBody>
                    <a:bodyPr/>
                    <a:lstStyle/>
                    <a:p>
                      <a:r>
                        <a:rPr lang="ru-RU" sz="1600" dirty="0" smtClean="0"/>
                        <a:t>Продемонстрированы</a:t>
                      </a:r>
                      <a:r>
                        <a:rPr lang="ru-RU" sz="1600" baseline="0" dirty="0" smtClean="0"/>
                        <a:t> навыки определения темы и планирования работы. Работа доведена до конца и представлена комиссии, некоторые этапы выполнялись под контролем и при поддержке руководителя. Проявляются отдельные элементы самооценки  и самоконтроля обучающегося</a:t>
                      </a:r>
                      <a:endParaRPr lang="ru-RU" sz="1600" dirty="0"/>
                    </a:p>
                  </a:txBody>
                  <a:tcPr marL="91437" marR="91437" marT="45726" marB="45726"/>
                </a:tc>
                <a:tc>
                  <a:txBody>
                    <a:bodyPr/>
                    <a:lstStyle/>
                    <a:p>
                      <a:r>
                        <a:rPr lang="ru-RU" sz="1600" dirty="0" smtClean="0"/>
                        <a:t>Продемонстрированы</a:t>
                      </a:r>
                      <a:r>
                        <a:rPr lang="ru-RU" sz="1600" baseline="0" dirty="0" smtClean="0"/>
                        <a:t> навыки определения цели публичного выступления, определены этапы планирования работы. Контроль и коррекция работы осуществлялась самостоятельно</a:t>
                      </a:r>
                      <a:endParaRPr lang="ru-RU" sz="1600" dirty="0"/>
                    </a:p>
                  </a:txBody>
                  <a:tcPr marL="91437" marR="91437" marT="45726" marB="45726"/>
                </a:tc>
                <a:tc>
                  <a:txBody>
                    <a:bodyPr/>
                    <a:lstStyle/>
                    <a:p>
                      <a:r>
                        <a:rPr lang="ru-RU" sz="1600" dirty="0" smtClean="0"/>
                        <a:t>Работа тщательно спланирована и последовательно реализована, своевременно пройдены все необходимые этапы обсуждения и представления.  Сформированы</a:t>
                      </a:r>
                      <a:r>
                        <a:rPr lang="ru-RU" sz="1600" baseline="0" dirty="0" smtClean="0"/>
                        <a:t> навыки  анализа собственной деятельности (ее хода и промежуточных результатов)</a:t>
                      </a:r>
                      <a:endParaRPr lang="ru-RU" sz="1600" dirty="0"/>
                    </a:p>
                  </a:txBody>
                  <a:tcPr marL="91437" marR="91437" marT="45726" marB="45726"/>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Уровни сформированности навыков проектной деятельности</a:t>
            </a:r>
          </a:p>
        </p:txBody>
      </p:sp>
      <p:pic>
        <p:nvPicPr>
          <p:cNvPr id="1638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Таблица 2"/>
          <p:cNvGraphicFramePr>
            <a:graphicFrameLocks noGrp="1"/>
          </p:cNvGraphicFramePr>
          <p:nvPr/>
        </p:nvGraphicFramePr>
        <p:xfrm>
          <a:off x="107950" y="1397000"/>
          <a:ext cx="8856663" cy="4724400"/>
        </p:xfrm>
        <a:graphic>
          <a:graphicData uri="http://schemas.openxmlformats.org/drawingml/2006/table">
            <a:tbl>
              <a:tblPr firstRow="1" bandRow="1">
                <a:tableStyleId>{5C22544A-7EE6-4342-B048-85BDC9FD1C3A}</a:tableStyleId>
              </a:tblPr>
              <a:tblGrid>
                <a:gridCol w="1274007"/>
                <a:gridCol w="2335680"/>
                <a:gridCol w="2548014"/>
                <a:gridCol w="2698962"/>
              </a:tblGrid>
              <a:tr h="370840">
                <a:tc>
                  <a:txBody>
                    <a:bodyPr/>
                    <a:lstStyle/>
                    <a:p>
                      <a:r>
                        <a:rPr lang="ru-RU" sz="1600" dirty="0" smtClean="0"/>
                        <a:t>Критерий</a:t>
                      </a:r>
                      <a:endParaRPr lang="ru-RU" sz="1600" dirty="0"/>
                    </a:p>
                  </a:txBody>
                  <a:tcPr marL="91437" marR="91437"/>
                </a:tc>
                <a:tc>
                  <a:txBody>
                    <a:bodyPr/>
                    <a:lstStyle/>
                    <a:p>
                      <a:r>
                        <a:rPr lang="ru-RU" sz="1600" dirty="0" smtClean="0"/>
                        <a:t>Базовый (1 балл за каждый критерий)</a:t>
                      </a:r>
                      <a:endParaRPr lang="ru-RU" sz="1600" dirty="0"/>
                    </a:p>
                  </a:txBody>
                  <a:tcPr marL="91437" marR="91437"/>
                </a:tc>
                <a:tc>
                  <a:txBody>
                    <a:bodyPr/>
                    <a:lstStyle/>
                    <a:p>
                      <a:r>
                        <a:rPr lang="ru-RU" sz="1600" dirty="0" smtClean="0"/>
                        <a:t>Повышенный (2 балла за каждый критерий)</a:t>
                      </a:r>
                      <a:endParaRPr lang="ru-RU" sz="1600" dirty="0"/>
                    </a:p>
                  </a:txBody>
                  <a:tcPr marL="91437" marR="91437"/>
                </a:tc>
                <a:tc>
                  <a:txBody>
                    <a:bodyPr/>
                    <a:lstStyle/>
                    <a:p>
                      <a:r>
                        <a:rPr lang="ru-RU" sz="1600" dirty="0" smtClean="0"/>
                        <a:t>Высокий (3 балла за каждый критерий)</a:t>
                      </a:r>
                      <a:endParaRPr lang="ru-RU" sz="1600" dirty="0"/>
                    </a:p>
                  </a:txBody>
                  <a:tcPr marL="91437" marR="91437"/>
                </a:tc>
              </a:tr>
              <a:tr h="370840">
                <a:tc>
                  <a:txBody>
                    <a:bodyPr/>
                    <a:lstStyle/>
                    <a:p>
                      <a:r>
                        <a:rPr lang="ru-RU" sz="1600" b="1" i="1" baseline="0" dirty="0" smtClean="0"/>
                        <a:t>Коммуникативные действия</a:t>
                      </a:r>
                      <a:endParaRPr lang="ru-RU" sz="1600" b="1" i="1" dirty="0" smtClean="0"/>
                    </a:p>
                  </a:txBody>
                  <a:tcPr marL="91437" marR="91437"/>
                </a:tc>
                <a:tc>
                  <a:txBody>
                    <a:bodyPr/>
                    <a:lstStyle/>
                    <a:p>
                      <a:r>
                        <a:rPr lang="ru-RU" sz="1400" dirty="0" smtClean="0"/>
                        <a:t>Показаны</a:t>
                      </a:r>
                      <a:r>
                        <a:rPr lang="ru-RU" sz="1400" baseline="0" dirty="0" smtClean="0"/>
                        <a:t> навыки владения способами оформления проектной работы в разных формах (текст, графики, схемы, таблицы и т.д.) Владение навыками монологической речи, наличие пояснительной записки, презентации.</a:t>
                      </a:r>
                    </a:p>
                    <a:p>
                      <a:r>
                        <a:rPr lang="ru-RU" sz="1400" baseline="0" dirty="0" smtClean="0"/>
                        <a:t>Ученик делает публичный доклад о цели, ходе, содержании полученной информации или результатах проекта, отвечает на вопросы, направленные на понимание проекта</a:t>
                      </a:r>
                      <a:endParaRPr lang="ru-RU" sz="1400" dirty="0"/>
                    </a:p>
                  </a:txBody>
                  <a:tcPr marL="91437" marR="91437"/>
                </a:tc>
                <a:tc>
                  <a:txBody>
                    <a:bodyPr/>
                    <a:lstStyle/>
                    <a:p>
                      <a:r>
                        <a:rPr lang="ru-RU" sz="1400" dirty="0" smtClean="0"/>
                        <a:t>Тема ясно</a:t>
                      </a:r>
                      <a:r>
                        <a:rPr lang="ru-RU" sz="1400" baseline="0" dirty="0" smtClean="0"/>
                        <a:t> определена и пояснена. Текст/сообщение хорошо структурированы, все мысли выражены ясно, логично, последовательно. Работа/сообщение вызывает интерес. Продемонстрированы умения использовать различные средства наглядности при выступлении, вести дискуссию, отстаивать свою точку зрения. Автор свободно отвечает на вопросы</a:t>
                      </a:r>
                      <a:endParaRPr lang="ru-RU" sz="1400" dirty="0"/>
                    </a:p>
                  </a:txBody>
                  <a:tcPr marL="91437" marR="91437"/>
                </a:tc>
                <a:tc>
                  <a:txBody>
                    <a:bodyPr/>
                    <a:lstStyle/>
                    <a:p>
                      <a:r>
                        <a:rPr lang="ru-RU" sz="1400" dirty="0" smtClean="0"/>
                        <a:t>Продемонстрированы навыки владения способами воздействия на аудиторию (риторические, невербальные. логические)</a:t>
                      </a:r>
                    </a:p>
                    <a:p>
                      <a:r>
                        <a:rPr lang="ru-RU" sz="1400" dirty="0" smtClean="0"/>
                        <a:t>Автор организует обратную связь с аудиторией, развернуто аргументирует свои высказывания. Показаны умения уверенно держать себя во время выступления, находить компромисс, свободно отвечать</a:t>
                      </a:r>
                      <a:r>
                        <a:rPr lang="ru-RU" sz="1400" baseline="0" dirty="0" smtClean="0"/>
                        <a:t> на вопросы</a:t>
                      </a:r>
                      <a:endParaRPr lang="ru-RU" sz="1400" dirty="0"/>
                    </a:p>
                  </a:txBody>
                  <a:tcPr marL="91437" marR="91437"/>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Этапы и сроки работы над ИИП</a:t>
            </a:r>
          </a:p>
        </p:txBody>
      </p:sp>
      <p:sp>
        <p:nvSpPr>
          <p:cNvPr id="2" name="TextBox 1"/>
          <p:cNvSpPr txBox="1"/>
          <p:nvPr/>
        </p:nvSpPr>
        <p:spPr>
          <a:xfrm>
            <a:off x="0" y="1046163"/>
            <a:ext cx="6084888" cy="5508625"/>
          </a:xfrm>
          <a:prstGeom prst="rect">
            <a:avLst/>
          </a:prstGeom>
          <a:noFill/>
        </p:spPr>
        <p:txBody>
          <a:bodyPr>
            <a:spAutoFit/>
          </a:bodyPr>
          <a:lstStyle/>
          <a:p>
            <a:pPr marL="342900" indent="-342900">
              <a:buFont typeface="Arial" panose="020B0604020202020204" pitchFamily="34" charset="0"/>
              <a:buChar char="•"/>
              <a:defRPr/>
            </a:pPr>
            <a:r>
              <a:rPr lang="ru-RU" sz="2400" b="1" i="1" dirty="0">
                <a:solidFill>
                  <a:srgbClr val="003366"/>
                </a:solidFill>
              </a:rPr>
              <a:t>подготовительный</a:t>
            </a:r>
            <a:r>
              <a:rPr lang="ru-RU" sz="2400" dirty="0">
                <a:solidFill>
                  <a:srgbClr val="003366"/>
                </a:solidFill>
              </a:rPr>
              <a:t> (март – апрель): выбор темы и руководителя ИИП</a:t>
            </a:r>
          </a:p>
          <a:p>
            <a:pPr marL="342900" indent="-342900">
              <a:buFont typeface="Arial" panose="020B0604020202020204" pitchFamily="34" charset="0"/>
              <a:buChar char="•"/>
              <a:defRPr/>
            </a:pPr>
            <a:endParaRPr lang="ru-RU" sz="1000" dirty="0">
              <a:solidFill>
                <a:srgbClr val="003366"/>
              </a:solidFill>
            </a:endParaRPr>
          </a:p>
          <a:p>
            <a:pPr marL="342900" indent="-342900">
              <a:buFont typeface="Arial" panose="020B0604020202020204" pitchFamily="34" charset="0"/>
              <a:buChar char="•"/>
              <a:defRPr/>
            </a:pPr>
            <a:r>
              <a:rPr lang="ru-RU" sz="2400" b="1" i="1" dirty="0">
                <a:solidFill>
                  <a:srgbClr val="003366"/>
                </a:solidFill>
              </a:rPr>
              <a:t>основной этап </a:t>
            </a:r>
            <a:r>
              <a:rPr lang="ru-RU" sz="2400" dirty="0">
                <a:solidFill>
                  <a:srgbClr val="003366"/>
                </a:solidFill>
              </a:rPr>
              <a:t>(май - март): </a:t>
            </a:r>
            <a:r>
              <a:rPr lang="ru-RU" sz="2400" u="sng" dirty="0">
                <a:solidFill>
                  <a:srgbClr val="003366"/>
                </a:solidFill>
              </a:rPr>
              <a:t>совместно с руководителем </a:t>
            </a:r>
            <a:r>
              <a:rPr lang="ru-RU" sz="2400" dirty="0">
                <a:solidFill>
                  <a:srgbClr val="003366"/>
                </a:solidFill>
              </a:rPr>
              <a:t>разработка плана реализации проекта, сбор и изучение литературы, отбор и анализ информации, выбор способа представления результатов, оформление работы, проверка проекта руководителем, написание рецензии</a:t>
            </a:r>
          </a:p>
          <a:p>
            <a:pPr marL="342900" indent="-342900">
              <a:buFont typeface="Arial" panose="020B0604020202020204" pitchFamily="34" charset="0"/>
              <a:buChar char="•"/>
              <a:defRPr/>
            </a:pPr>
            <a:endParaRPr lang="ru-RU" sz="1000" dirty="0">
              <a:solidFill>
                <a:srgbClr val="003366"/>
              </a:solidFill>
            </a:endParaRPr>
          </a:p>
          <a:p>
            <a:pPr marL="342900" indent="-342900">
              <a:buFont typeface="Arial" panose="020B0604020202020204" pitchFamily="34" charset="0"/>
              <a:buChar char="•"/>
              <a:defRPr/>
            </a:pPr>
            <a:r>
              <a:rPr lang="ru-RU" sz="2400" b="1" i="1" dirty="0">
                <a:solidFill>
                  <a:srgbClr val="003366"/>
                </a:solidFill>
              </a:rPr>
              <a:t>заключительный этап </a:t>
            </a:r>
            <a:r>
              <a:rPr lang="ru-RU" sz="2400" dirty="0">
                <a:solidFill>
                  <a:srgbClr val="003366"/>
                </a:solidFill>
              </a:rPr>
              <a:t>(апрель): защита проекта, оценивание работы</a:t>
            </a:r>
            <a:endParaRPr lang="ru-RU" sz="1400" dirty="0">
              <a:solidFill>
                <a:srgbClr val="003366"/>
              </a:solidFill>
            </a:endParaRPr>
          </a:p>
          <a:p>
            <a:pPr>
              <a:defRPr/>
            </a:pPr>
            <a:endParaRPr lang="ru-RU" sz="2000" dirty="0"/>
          </a:p>
        </p:txBody>
      </p:sp>
      <p:pic>
        <p:nvPicPr>
          <p:cNvPr id="17412"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97575" y="1484313"/>
            <a:ext cx="3040063" cy="429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Выставление отметки за ИИП</a:t>
            </a:r>
          </a:p>
        </p:txBody>
      </p:sp>
      <p:sp>
        <p:nvSpPr>
          <p:cNvPr id="2" name="TextBox 1"/>
          <p:cNvSpPr txBox="1"/>
          <p:nvPr/>
        </p:nvSpPr>
        <p:spPr>
          <a:xfrm>
            <a:off x="0" y="1046163"/>
            <a:ext cx="9118600" cy="3570287"/>
          </a:xfrm>
          <a:prstGeom prst="rect">
            <a:avLst/>
          </a:prstGeom>
          <a:noFill/>
        </p:spPr>
        <p:txBody>
          <a:bodyPr>
            <a:spAutoFit/>
          </a:bodyPr>
          <a:lstStyle/>
          <a:p>
            <a:pPr marL="342900" indent="-342900">
              <a:buFont typeface="Arial" panose="020B0604020202020204" pitchFamily="34" charset="0"/>
              <a:buChar char="•"/>
              <a:defRPr/>
            </a:pPr>
            <a:r>
              <a:rPr lang="ru-RU" sz="2800" dirty="0">
                <a:solidFill>
                  <a:srgbClr val="003366"/>
                </a:solidFill>
              </a:rPr>
              <a:t>в графу «Проектная деятельность» или «Экзамен» в классном журнале и личном деле</a:t>
            </a:r>
          </a:p>
          <a:p>
            <a:pPr marL="342900" indent="-342900">
              <a:buFont typeface="Arial" panose="020B0604020202020204" pitchFamily="34" charset="0"/>
              <a:buChar char="•"/>
              <a:defRPr/>
            </a:pPr>
            <a:endParaRPr lang="ru-RU" sz="2800" dirty="0">
              <a:solidFill>
                <a:srgbClr val="003366"/>
              </a:solidFill>
            </a:endParaRPr>
          </a:p>
          <a:p>
            <a:pPr marL="342900" indent="-342900">
              <a:buFont typeface="Arial" panose="020B0604020202020204" pitchFamily="34" charset="0"/>
              <a:buChar char="•"/>
              <a:defRPr/>
            </a:pPr>
            <a:r>
              <a:rPr lang="ru-RU" sz="2800" dirty="0">
                <a:solidFill>
                  <a:srgbClr val="003366"/>
                </a:solidFill>
              </a:rPr>
              <a:t>в документ государственного образца об уровне образования – аттестат об основном общем образовании –в свободную строку</a:t>
            </a:r>
          </a:p>
          <a:p>
            <a:pPr>
              <a:defRPr/>
            </a:pPr>
            <a:endParaRPr lang="ru-RU" sz="2400" dirty="0">
              <a:solidFill>
                <a:srgbClr val="003366"/>
              </a:solidFill>
            </a:endParaRPr>
          </a:p>
          <a:p>
            <a:pPr marL="342900" indent="-342900">
              <a:buFont typeface="Arial" panose="020B0604020202020204" pitchFamily="34" charset="0"/>
              <a:buChar char="•"/>
              <a:defRPr/>
            </a:pPr>
            <a:endParaRPr lang="ru-RU" sz="1400" dirty="0">
              <a:solidFill>
                <a:srgbClr val="003366"/>
              </a:solidFill>
            </a:endParaRPr>
          </a:p>
          <a:p>
            <a:pPr>
              <a:defRPr/>
            </a:pPr>
            <a:endParaRPr lang="ru-RU" sz="2000" dirty="0"/>
          </a:p>
        </p:txBody>
      </p:sp>
      <p:pic>
        <p:nvPicPr>
          <p:cNvPr id="18436"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3860800"/>
            <a:ext cx="2047875"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2550" y="3843338"/>
            <a:ext cx="1936750"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9"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4027488"/>
            <a:ext cx="4267200" cy="241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Типы и формы представления ИИП</a:t>
            </a:r>
          </a:p>
        </p:txBody>
      </p:sp>
      <p:pic>
        <p:nvPicPr>
          <p:cNvPr id="19459"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Таблица 2"/>
          <p:cNvGraphicFramePr>
            <a:graphicFrameLocks noGrp="1"/>
          </p:cNvGraphicFramePr>
          <p:nvPr/>
        </p:nvGraphicFramePr>
        <p:xfrm>
          <a:off x="250825" y="1196975"/>
          <a:ext cx="8866188" cy="5095876"/>
        </p:xfrm>
        <a:graphic>
          <a:graphicData uri="http://schemas.openxmlformats.org/drawingml/2006/table">
            <a:tbl>
              <a:tblPr firstRow="1" bandRow="1">
                <a:tableStyleId>{5C22544A-7EE6-4342-B048-85BDC9FD1C3A}</a:tableStyleId>
              </a:tblPr>
              <a:tblGrid>
                <a:gridCol w="2160155"/>
                <a:gridCol w="2376170"/>
                <a:gridCol w="4329863"/>
              </a:tblGrid>
              <a:tr h="370886">
                <a:tc>
                  <a:txBody>
                    <a:bodyPr/>
                    <a:lstStyle/>
                    <a:p>
                      <a:r>
                        <a:rPr lang="ru-RU" sz="1800" dirty="0" smtClean="0"/>
                        <a:t>Тип проекта</a:t>
                      </a:r>
                      <a:endParaRPr lang="ru-RU" sz="1800" dirty="0"/>
                    </a:p>
                  </a:txBody>
                  <a:tcPr marL="91436" marR="91436" marT="45726" marB="45726"/>
                </a:tc>
                <a:tc>
                  <a:txBody>
                    <a:bodyPr/>
                    <a:lstStyle/>
                    <a:p>
                      <a:r>
                        <a:rPr lang="ru-RU" sz="1800" dirty="0" smtClean="0"/>
                        <a:t>Цель проекта</a:t>
                      </a:r>
                      <a:endParaRPr lang="ru-RU" sz="1800" dirty="0"/>
                    </a:p>
                  </a:txBody>
                  <a:tcPr marL="91436" marR="91436" marT="45726" marB="45726"/>
                </a:tc>
                <a:tc>
                  <a:txBody>
                    <a:bodyPr/>
                    <a:lstStyle/>
                    <a:p>
                      <a:r>
                        <a:rPr lang="ru-RU" sz="1800" dirty="0" smtClean="0"/>
                        <a:t>Проектный продукт</a:t>
                      </a:r>
                      <a:endParaRPr lang="ru-RU" sz="1800" dirty="0"/>
                    </a:p>
                  </a:txBody>
                  <a:tcPr marL="91436" marR="91436" marT="45726" marB="45726"/>
                </a:tc>
              </a:tr>
              <a:tr h="579192">
                <a:tc>
                  <a:txBody>
                    <a:bodyPr/>
                    <a:lstStyle/>
                    <a:p>
                      <a:r>
                        <a:rPr lang="ru-RU" sz="1600" dirty="0" smtClean="0"/>
                        <a:t>Практико-ориентированный</a:t>
                      </a:r>
                      <a:endParaRPr lang="ru-RU" sz="1600" dirty="0"/>
                    </a:p>
                  </a:txBody>
                  <a:tcPr marL="91436" marR="91436" marT="45726" marB="45726"/>
                </a:tc>
                <a:tc>
                  <a:txBody>
                    <a:bodyPr/>
                    <a:lstStyle/>
                    <a:p>
                      <a:r>
                        <a:rPr lang="ru-RU" sz="1600" dirty="0" smtClean="0"/>
                        <a:t>Решение практических</a:t>
                      </a:r>
                      <a:r>
                        <a:rPr lang="ru-RU" sz="1600" baseline="0" dirty="0" smtClean="0"/>
                        <a:t> задач</a:t>
                      </a:r>
                      <a:endParaRPr lang="ru-RU" sz="1600" dirty="0"/>
                    </a:p>
                  </a:txBody>
                  <a:tcPr marL="91436" marR="91436" marT="45726" marB="45726"/>
                </a:tc>
                <a:tc rowSpan="5">
                  <a:txBody>
                    <a:bodyPr/>
                    <a:lstStyle/>
                    <a:p>
                      <a:r>
                        <a:rPr lang="ru-RU" sz="1600" dirty="0" smtClean="0"/>
                        <a:t>Анализ данных социологического</a:t>
                      </a:r>
                      <a:r>
                        <a:rPr lang="ru-RU" sz="1600" baseline="0" dirty="0" smtClean="0"/>
                        <a:t> опроса, атлас, атрибуты несуществующего государства, бизнес-план, видеофильм, эссе, обзорные материалы. Отчеты о проведенных исследованиях, стендовый доклад, мультимедийный продукт, выставка, газета, журнал, действующая фирма. Игра, коллекция, компьютерная анимация, костюм, макет, модель, музыкальное произведение, проект оформление кабинета, рекреации, школьного двора, пакет рекомендаций, письмо, сценарий праздника, публикация, путеводитель, справочник, система школьного самоуправления, сценарий, статья, сказка, серия иллюстраций, тест, учебное пособие, чертеж, экскурсия и т.д.</a:t>
                      </a:r>
                      <a:endParaRPr lang="ru-RU" sz="1600" dirty="0"/>
                    </a:p>
                  </a:txBody>
                  <a:tcPr marL="91436" marR="91436" marT="45726" marB="45726"/>
                </a:tc>
              </a:tr>
              <a:tr h="823063">
                <a:tc>
                  <a:txBody>
                    <a:bodyPr/>
                    <a:lstStyle/>
                    <a:p>
                      <a:r>
                        <a:rPr lang="ru-RU" sz="1600" dirty="0" smtClean="0"/>
                        <a:t>Исследовательский</a:t>
                      </a:r>
                      <a:endParaRPr lang="ru-RU" sz="1600" dirty="0"/>
                    </a:p>
                  </a:txBody>
                  <a:tcPr marL="91436" marR="91436" marT="45726" marB="45726"/>
                </a:tc>
                <a:tc>
                  <a:txBody>
                    <a:bodyPr/>
                    <a:lstStyle/>
                    <a:p>
                      <a:r>
                        <a:rPr lang="ru-RU" sz="1600" dirty="0" smtClean="0"/>
                        <a:t>Доказательство или опровержение какой-либо гипотезы</a:t>
                      </a:r>
                      <a:endParaRPr lang="ru-RU" sz="1600" dirty="0"/>
                    </a:p>
                  </a:txBody>
                  <a:tcPr marL="91436" marR="91436" marT="45726" marB="45726"/>
                </a:tc>
                <a:tc vMerge="1">
                  <a:txBody>
                    <a:bodyPr/>
                    <a:lstStyle/>
                    <a:p>
                      <a:endParaRPr lang="ru-RU" sz="1600" dirty="0"/>
                    </a:p>
                  </a:txBody>
                  <a:tcPr/>
                </a:tc>
              </a:tr>
              <a:tr h="823063">
                <a:tc>
                  <a:txBody>
                    <a:bodyPr/>
                    <a:lstStyle/>
                    <a:p>
                      <a:r>
                        <a:rPr lang="ru-RU" sz="1600" dirty="0" smtClean="0"/>
                        <a:t>Информационный</a:t>
                      </a:r>
                      <a:endParaRPr lang="ru-RU" sz="1600" dirty="0"/>
                    </a:p>
                  </a:txBody>
                  <a:tcPr marL="91436" marR="91436" marT="45726" marB="45726"/>
                </a:tc>
                <a:tc>
                  <a:txBody>
                    <a:bodyPr/>
                    <a:lstStyle/>
                    <a:p>
                      <a:r>
                        <a:rPr lang="ru-RU" sz="1600" dirty="0" smtClean="0"/>
                        <a:t>Сбор информации о каком-либо объекте или явлении</a:t>
                      </a:r>
                      <a:endParaRPr lang="ru-RU" sz="1600" dirty="0"/>
                    </a:p>
                  </a:txBody>
                  <a:tcPr marL="91436" marR="91436" marT="45726" marB="45726"/>
                </a:tc>
                <a:tc vMerge="1">
                  <a:txBody>
                    <a:bodyPr/>
                    <a:lstStyle/>
                    <a:p>
                      <a:endParaRPr lang="ru-RU" sz="1600" dirty="0"/>
                    </a:p>
                  </a:txBody>
                  <a:tcPr/>
                </a:tc>
              </a:tr>
              <a:tr h="823063">
                <a:tc>
                  <a:txBody>
                    <a:bodyPr/>
                    <a:lstStyle/>
                    <a:p>
                      <a:r>
                        <a:rPr lang="ru-RU" sz="1600" dirty="0" smtClean="0"/>
                        <a:t>Творческий</a:t>
                      </a:r>
                      <a:endParaRPr lang="ru-RU" sz="1600" dirty="0"/>
                    </a:p>
                  </a:txBody>
                  <a:tcPr marL="91436" marR="91436" marT="45726" marB="45726"/>
                </a:tc>
                <a:tc>
                  <a:txBody>
                    <a:bodyPr/>
                    <a:lstStyle/>
                    <a:p>
                      <a:r>
                        <a:rPr lang="ru-RU" sz="1600" dirty="0" smtClean="0"/>
                        <a:t>Привлечение интереса публики к проблеме проекта</a:t>
                      </a:r>
                      <a:endParaRPr lang="ru-RU" sz="1600" dirty="0"/>
                    </a:p>
                  </a:txBody>
                  <a:tcPr marL="91436" marR="91436" marT="45726" marB="45726"/>
                </a:tc>
                <a:tc vMerge="1">
                  <a:txBody>
                    <a:bodyPr/>
                    <a:lstStyle/>
                    <a:p>
                      <a:endParaRPr lang="ru-RU" sz="1600" dirty="0"/>
                    </a:p>
                  </a:txBody>
                  <a:tcPr/>
                </a:tc>
              </a:tr>
              <a:tr h="1676609">
                <a:tc>
                  <a:txBody>
                    <a:bodyPr/>
                    <a:lstStyle/>
                    <a:p>
                      <a:r>
                        <a:rPr lang="ru-RU" sz="1600" dirty="0" smtClean="0"/>
                        <a:t>Игровой или ролевой</a:t>
                      </a:r>
                      <a:endParaRPr lang="ru-RU" sz="1600" dirty="0"/>
                    </a:p>
                  </a:txBody>
                  <a:tcPr marL="91436" marR="91436" marT="45726" marB="45726"/>
                </a:tc>
                <a:tc>
                  <a:txBody>
                    <a:bodyPr/>
                    <a:lstStyle/>
                    <a:p>
                      <a:r>
                        <a:rPr lang="ru-RU" sz="1600" dirty="0" smtClean="0"/>
                        <a:t>Представление опыта участия в решении проблемы проекта</a:t>
                      </a:r>
                      <a:endParaRPr lang="ru-RU" sz="1600" dirty="0"/>
                    </a:p>
                  </a:txBody>
                  <a:tcPr marL="91436" marR="91436" marT="45726" marB="45726"/>
                </a:tc>
                <a:tc vMerge="1">
                  <a:txBody>
                    <a:bodyPr/>
                    <a:lstStyle/>
                    <a:p>
                      <a:endParaRPr lang="ru-RU" sz="1600"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0" y="0"/>
            <a:ext cx="8094663" cy="1046163"/>
          </a:xfrm>
          <a:prstGeom prst="rect">
            <a:avLst/>
          </a:prstGeom>
          <a:solidFill>
            <a:schemeClr val="accent1">
              <a:lumMod val="40000"/>
              <a:lumOff val="60000"/>
            </a:schemeClr>
          </a:solidFill>
          <a:ln>
            <a:noFill/>
          </a:ln>
          <a:extLst/>
        </p:spPr>
        <p:txBody>
          <a:bodyPr/>
          <a:lst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0" indent="0" algn="ctr" fontAlgn="auto">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Контроль ИИП</a:t>
            </a:r>
          </a:p>
        </p:txBody>
      </p:sp>
      <p:pic>
        <p:nvPicPr>
          <p:cNvPr id="20483"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0" y="1046163"/>
            <a:ext cx="9118600" cy="2492375"/>
          </a:xfrm>
          <a:prstGeom prst="rect">
            <a:avLst/>
          </a:prstGeom>
          <a:noFill/>
        </p:spPr>
        <p:txBody>
          <a:bodyPr>
            <a:spAutoFit/>
          </a:bodyPr>
          <a:lstStyle/>
          <a:p>
            <a:pPr marL="342900" indent="-342900">
              <a:buFont typeface="Arial" panose="020B0604020202020204" pitchFamily="34" charset="0"/>
              <a:buChar char="•"/>
              <a:defRPr/>
            </a:pPr>
            <a:r>
              <a:rPr lang="ru-RU" sz="2800" dirty="0">
                <a:solidFill>
                  <a:srgbClr val="003366"/>
                </a:solidFill>
              </a:rPr>
              <a:t>руководитель проекта: соблюдение сроков выполнения проекта</a:t>
            </a:r>
          </a:p>
          <a:p>
            <a:pPr marL="342900" indent="-342900">
              <a:buFont typeface="Arial" panose="020B0604020202020204" pitchFamily="34" charset="0"/>
              <a:buChar char="•"/>
              <a:defRPr/>
            </a:pPr>
            <a:endParaRPr lang="ru-RU" sz="1000" dirty="0">
              <a:solidFill>
                <a:srgbClr val="003366"/>
              </a:solidFill>
            </a:endParaRPr>
          </a:p>
          <a:p>
            <a:pPr marL="342900" indent="-342900">
              <a:buFont typeface="Arial" panose="020B0604020202020204" pitchFamily="34" charset="0"/>
              <a:buChar char="•"/>
              <a:defRPr/>
            </a:pPr>
            <a:r>
              <a:rPr lang="ru-RU" sz="2800" dirty="0">
                <a:solidFill>
                  <a:srgbClr val="003366"/>
                </a:solidFill>
              </a:rPr>
              <a:t>классный руководитель: охват детей проектной деятельностью </a:t>
            </a:r>
          </a:p>
          <a:p>
            <a:pPr marL="342900" indent="-342900">
              <a:buFont typeface="Arial" panose="020B0604020202020204" pitchFamily="34" charset="0"/>
              <a:buChar char="•"/>
              <a:defRPr/>
            </a:pPr>
            <a:endParaRPr lang="ru-RU" sz="1400" dirty="0">
              <a:solidFill>
                <a:srgbClr val="003366"/>
              </a:solidFill>
            </a:endParaRPr>
          </a:p>
          <a:p>
            <a:pPr>
              <a:defRPr/>
            </a:pPr>
            <a:endParaRPr lang="ru-RU"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0" y="0"/>
            <a:ext cx="8094663" cy="1196975"/>
          </a:xfrm>
          <a:prstGeom prst="rect">
            <a:avLst/>
          </a:prstGeom>
          <a:solidFill>
            <a:schemeClr val="accent1">
              <a:lumMod val="40000"/>
              <a:lumOff val="60000"/>
            </a:schemeClr>
          </a:solidFill>
          <a:ln>
            <a:noFill/>
          </a:ln>
          <a:extLst/>
        </p:spPr>
        <p:txBody>
          <a:bodyPr/>
          <a:lst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0" indent="0" algn="ctr" fontAlgn="auto">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Требования к оформлению ИИП</a:t>
            </a:r>
          </a:p>
          <a:p>
            <a:pPr marL="0" indent="0" algn="ctr" fontAlgn="auto">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(доработать в Положении о ИИП)</a:t>
            </a:r>
          </a:p>
        </p:txBody>
      </p:sp>
      <p:pic>
        <p:nvPicPr>
          <p:cNvPr id="2150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94663" y="0"/>
            <a:ext cx="1049337"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TextBox 3"/>
          <p:cNvSpPr txBox="1">
            <a:spLocks noChangeArrowheads="1"/>
          </p:cNvSpPr>
          <p:nvPr/>
        </p:nvSpPr>
        <p:spPr bwMode="auto">
          <a:xfrm>
            <a:off x="250825" y="1268413"/>
            <a:ext cx="8867775"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ru-RU" sz="2000" dirty="0">
                <a:solidFill>
                  <a:srgbClr val="003366"/>
                </a:solidFill>
              </a:rPr>
              <a:t>1.Работа выполняется на листах стандарта  А 4, шрифтом </a:t>
            </a:r>
            <a:r>
              <a:rPr lang="ru-RU" sz="2000" dirty="0" err="1">
                <a:solidFill>
                  <a:srgbClr val="003366"/>
                </a:solidFill>
              </a:rPr>
              <a:t>Times</a:t>
            </a:r>
            <a:r>
              <a:rPr lang="ru-RU" sz="2000" dirty="0">
                <a:solidFill>
                  <a:srgbClr val="003366"/>
                </a:solidFill>
              </a:rPr>
              <a:t> </a:t>
            </a:r>
            <a:r>
              <a:rPr lang="ru-RU" sz="2000" dirty="0" err="1">
                <a:solidFill>
                  <a:srgbClr val="003366"/>
                </a:solidFill>
              </a:rPr>
              <a:t>New</a:t>
            </a:r>
            <a:r>
              <a:rPr lang="ru-RU" sz="2000" dirty="0">
                <a:solidFill>
                  <a:srgbClr val="003366"/>
                </a:solidFill>
              </a:rPr>
              <a:t> </a:t>
            </a:r>
            <a:r>
              <a:rPr lang="ru-RU" sz="2000" dirty="0" err="1">
                <a:solidFill>
                  <a:srgbClr val="003366"/>
                </a:solidFill>
              </a:rPr>
              <a:t>Roman</a:t>
            </a:r>
            <a:r>
              <a:rPr lang="ru-RU" sz="2000" dirty="0">
                <a:solidFill>
                  <a:srgbClr val="003366"/>
                </a:solidFill>
              </a:rPr>
              <a:t>, размером шрифта 12 пунктов с интервалом между строк – 1,5. Размер полей: верхнее – 2см., нижнее – 1,5 см., левое – 3см., правое – 2 см.</a:t>
            </a:r>
          </a:p>
          <a:p>
            <a:pPr eaLnBrk="1" hangingPunct="1"/>
            <a:r>
              <a:rPr lang="ru-RU" sz="2000" dirty="0">
                <a:solidFill>
                  <a:srgbClr val="003366"/>
                </a:solidFill>
              </a:rPr>
              <a:t>2.Титульный лист считается первым, но не нумеруется.</a:t>
            </a:r>
          </a:p>
          <a:p>
            <a:pPr eaLnBrk="1" hangingPunct="1"/>
            <a:r>
              <a:rPr lang="ru-RU" sz="2000" dirty="0">
                <a:solidFill>
                  <a:srgbClr val="003366"/>
                </a:solidFill>
              </a:rPr>
              <a:t>3.Каждая новая глава начинается с новой страницы. Точку в конце заголовка, располагаемого посредине строки, не ставят.</a:t>
            </a:r>
          </a:p>
          <a:p>
            <a:pPr eaLnBrk="1" hangingPunct="1"/>
            <a:r>
              <a:rPr lang="ru-RU" sz="2000" dirty="0">
                <a:solidFill>
                  <a:srgbClr val="003366"/>
                </a:solidFill>
              </a:rPr>
              <a:t>4.Все разделы плана (названия глав, выводы, заключение, список литературы, каждое приложение) начинаются с новых страниц.</a:t>
            </a:r>
          </a:p>
          <a:p>
            <a:pPr eaLnBrk="1" hangingPunct="1"/>
            <a:r>
              <a:rPr lang="ru-RU" sz="2000" dirty="0">
                <a:solidFill>
                  <a:srgbClr val="003366"/>
                </a:solidFill>
              </a:rPr>
              <a:t>5.Все сокращения в тексте должны быть расшифрованы.</a:t>
            </a:r>
          </a:p>
          <a:p>
            <a:pPr eaLnBrk="1" hangingPunct="1"/>
            <a:r>
              <a:rPr lang="ru-RU" sz="2000" dirty="0">
                <a:solidFill>
                  <a:srgbClr val="003366"/>
                </a:solidFill>
              </a:rPr>
              <a:t>6.Объем текста исследовательской работы, включая формулы и список литературы, </a:t>
            </a:r>
            <a:r>
              <a:rPr lang="ru-RU" sz="2000" b="1" dirty="0">
                <a:solidFill>
                  <a:srgbClr val="003366"/>
                </a:solidFill>
              </a:rPr>
              <a:t>не должен быть менее 10 машинописных страниц.</a:t>
            </a:r>
            <a:endParaRPr lang="ru-RU" sz="2000" dirty="0">
              <a:solidFill>
                <a:srgbClr val="003366"/>
              </a:solidFill>
            </a:endParaRPr>
          </a:p>
          <a:p>
            <a:pPr eaLnBrk="1" hangingPunct="1"/>
            <a:r>
              <a:rPr lang="ru-RU" sz="2000" dirty="0">
                <a:solidFill>
                  <a:srgbClr val="003366"/>
                </a:solidFill>
              </a:rPr>
              <a:t>7.Для приложений может быть отведено дополнительно не более 10 стандартных страниц. </a:t>
            </a:r>
          </a:p>
          <a:p>
            <a:pPr eaLnBrk="1" hangingPunct="1"/>
            <a:r>
              <a:rPr lang="ru-RU" sz="2000" dirty="0">
                <a:solidFill>
                  <a:srgbClr val="003366"/>
                </a:solidFill>
              </a:rPr>
              <a:t>8.Основной текст работы нумеруется арабскими цифрами, страницы приложений – арабскими цифрами.</a:t>
            </a:r>
          </a:p>
          <a:p>
            <a:pPr eaLnBrk="1" hangingPunct="1"/>
            <a:endParaRPr lang="ru-RU"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Индивидуальный итоговый проект</a:t>
            </a:r>
          </a:p>
        </p:txBody>
      </p:sp>
      <p:sp>
        <p:nvSpPr>
          <p:cNvPr id="2" name="TextBox 1"/>
          <p:cNvSpPr txBox="1"/>
          <p:nvPr/>
        </p:nvSpPr>
        <p:spPr>
          <a:xfrm>
            <a:off x="63500" y="1066800"/>
            <a:ext cx="9144000" cy="2892425"/>
          </a:xfrm>
          <a:prstGeom prst="rect">
            <a:avLst/>
          </a:prstGeom>
          <a:noFill/>
        </p:spPr>
        <p:txBody>
          <a:bodyPr>
            <a:spAutoFit/>
          </a:bodyPr>
          <a:lstStyle/>
          <a:p>
            <a:pPr marL="457200" indent="-457200">
              <a:buFont typeface="Arial" panose="020B0604020202020204" pitchFamily="34" charset="0"/>
              <a:buChar char="•"/>
              <a:defRPr/>
            </a:pPr>
            <a:endParaRPr lang="ru-RU" sz="1400" dirty="0">
              <a:solidFill>
                <a:srgbClr val="003366"/>
              </a:solidFill>
            </a:endParaRPr>
          </a:p>
          <a:p>
            <a:pPr marL="342900" indent="-342900">
              <a:buFont typeface="Arial" panose="020B0604020202020204" pitchFamily="34" charset="0"/>
              <a:buChar char="•"/>
              <a:defRPr/>
            </a:pPr>
            <a:r>
              <a:rPr lang="ru-RU" sz="2400" dirty="0">
                <a:solidFill>
                  <a:srgbClr val="C00000"/>
                </a:solidFill>
              </a:rPr>
              <a:t>разработан в соответствии с требованиями:</a:t>
            </a:r>
          </a:p>
          <a:p>
            <a:pPr marL="342900" indent="-342900">
              <a:buFont typeface="Arial" panose="020B0604020202020204" pitchFamily="34" charset="0"/>
              <a:buChar char="•"/>
              <a:defRPr/>
            </a:pPr>
            <a:r>
              <a:rPr lang="ru-RU" sz="2400" dirty="0">
                <a:solidFill>
                  <a:schemeClr val="tx2">
                    <a:lumMod val="50000"/>
                  </a:schemeClr>
                </a:solidFill>
              </a:rPr>
              <a:t>федерального государственного образовательного стандарта (ФГОС) основного общего образования (ООО)</a:t>
            </a:r>
          </a:p>
          <a:p>
            <a:pPr marL="342900" indent="-342900">
              <a:buFont typeface="Arial" panose="020B0604020202020204" pitchFamily="34" charset="0"/>
              <a:buChar char="•"/>
              <a:defRPr/>
            </a:pPr>
            <a:r>
              <a:rPr lang="ru-RU" sz="2400" dirty="0">
                <a:solidFill>
                  <a:schemeClr val="tx2">
                    <a:lumMod val="50000"/>
                  </a:schemeClr>
                </a:solidFill>
              </a:rPr>
              <a:t>основной образовательной программы (ООП) основного общего образования (ООО)</a:t>
            </a:r>
          </a:p>
          <a:p>
            <a:pPr marL="342900" indent="-342900">
              <a:buFont typeface="Arial" panose="020B0604020202020204" pitchFamily="34" charset="0"/>
              <a:buChar char="•"/>
              <a:defRPr/>
            </a:pPr>
            <a:r>
              <a:rPr lang="ru-RU" sz="2400" dirty="0">
                <a:solidFill>
                  <a:schemeClr val="tx2">
                    <a:lumMod val="50000"/>
                  </a:schemeClr>
                </a:solidFill>
              </a:rPr>
              <a:t>программы формирования универсальных учебных действий (УУД)</a:t>
            </a:r>
          </a:p>
        </p:txBody>
      </p:sp>
      <p:pic>
        <p:nvPicPr>
          <p:cNvPr id="4100"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3657600"/>
            <a:ext cx="42672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2988" y="4075113"/>
            <a:ext cx="3152775" cy="236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0" y="0"/>
            <a:ext cx="8094663" cy="1046163"/>
          </a:xfrm>
          <a:prstGeom prst="rect">
            <a:avLst/>
          </a:prstGeom>
          <a:solidFill>
            <a:schemeClr val="accent1">
              <a:lumMod val="40000"/>
              <a:lumOff val="60000"/>
            </a:schemeClr>
          </a:solidFill>
          <a:ln>
            <a:noFill/>
          </a:ln>
          <a:extLst/>
        </p:spPr>
        <p:txBody>
          <a:bodyPr/>
          <a:lst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0" indent="0" algn="ctr" fontAlgn="auto">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Требования к защите ИИП</a:t>
            </a:r>
          </a:p>
        </p:txBody>
      </p:sp>
      <p:pic>
        <p:nvPicPr>
          <p:cNvPr id="22531"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TextBox 3"/>
          <p:cNvSpPr txBox="1">
            <a:spLocks noChangeArrowheads="1"/>
          </p:cNvSpPr>
          <p:nvPr/>
        </p:nvSpPr>
        <p:spPr bwMode="auto">
          <a:xfrm>
            <a:off x="0" y="1046163"/>
            <a:ext cx="9118600" cy="532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7F7F7F"/>
                </a:solidFill>
                <a:latin typeface="Century Gothic" pitchFamily="34" charset="0"/>
              </a:defRPr>
            </a:lvl1pPr>
            <a:lvl2pPr>
              <a:defRPr sz="1600">
                <a:solidFill>
                  <a:srgbClr val="7F7F7F"/>
                </a:solidFill>
                <a:latin typeface="Century Gothic" pitchFamily="34" charset="0"/>
              </a:defRPr>
            </a:lvl2pPr>
            <a:lvl3pPr>
              <a:defRPr sz="1600">
                <a:solidFill>
                  <a:srgbClr val="7F7F7F"/>
                </a:solidFill>
                <a:latin typeface="Century Gothic" pitchFamily="34" charset="0"/>
              </a:defRPr>
            </a:lvl3pPr>
            <a:lvl4pPr>
              <a:defRPr sz="1600">
                <a:solidFill>
                  <a:srgbClr val="7F7F7F"/>
                </a:solidFill>
                <a:latin typeface="Century Gothic" pitchFamily="34" charset="0"/>
              </a:defRPr>
            </a:lvl4pPr>
            <a:lvl5pPr>
              <a:defRPr sz="1600">
                <a:solidFill>
                  <a:srgbClr val="7F7F7F"/>
                </a:solidFill>
                <a:latin typeface="Century Gothic" pitchFamily="34" charset="0"/>
              </a:defRPr>
            </a:lvl5pPr>
            <a:lvl6pPr eaLnBrk="0" fontAlgn="base" hangingPunct="0">
              <a:spcAft>
                <a:spcPct val="0"/>
              </a:spcAft>
              <a:buFont typeface="Arial" charset="0"/>
              <a:buChar char="•"/>
              <a:defRPr sz="1600">
                <a:solidFill>
                  <a:srgbClr val="7F7F7F"/>
                </a:solidFill>
                <a:latin typeface="Century Gothic" pitchFamily="34" charset="0"/>
              </a:defRPr>
            </a:lvl6pPr>
            <a:lvl7pPr eaLnBrk="0" fontAlgn="base" hangingPunct="0">
              <a:spcAft>
                <a:spcPct val="0"/>
              </a:spcAft>
              <a:buFont typeface="Arial" charset="0"/>
              <a:defRPr sz="1600">
                <a:solidFill>
                  <a:srgbClr val="7F7F7F"/>
                </a:solidFill>
                <a:latin typeface="Century Gothic" pitchFamily="34" charset="0"/>
              </a:defRPr>
            </a:lvl7pPr>
            <a:lvl8pPr eaLnBrk="0" fontAlgn="base" hangingPunct="0">
              <a:spcAft>
                <a:spcPct val="0"/>
              </a:spcAft>
              <a:buFont typeface="Arial" charset="0"/>
              <a:buChar char="•"/>
              <a:defRPr sz="1600">
                <a:solidFill>
                  <a:srgbClr val="7F7F7F"/>
                </a:solidFill>
                <a:latin typeface="Century Gothic" pitchFamily="34" charset="0"/>
              </a:defRPr>
            </a:lvl8pPr>
            <a:lvl9pPr eaLnBrk="0" fontAlgn="base" hangingPunct="0">
              <a:spcAft>
                <a:spcPct val="0"/>
              </a:spcAft>
              <a:buFont typeface="Arial" charset="0"/>
              <a:defRPr sz="1600">
                <a:solidFill>
                  <a:srgbClr val="7F7F7F"/>
                </a:solidFill>
                <a:latin typeface="Century Gothic" pitchFamily="34" charset="0"/>
              </a:defRPr>
            </a:lvl9pPr>
          </a:lstStyle>
          <a:p>
            <a:pPr marL="342900" indent="-342900">
              <a:buFont typeface="Arial" charset="0"/>
              <a:buChar char="•"/>
            </a:pPr>
            <a:r>
              <a:rPr lang="ru-RU" altLang="ru-RU" sz="2000" dirty="0">
                <a:solidFill>
                  <a:srgbClr val="003366"/>
                </a:solidFill>
                <a:latin typeface="Arial" charset="0"/>
              </a:rPr>
              <a:t>комиссия (3 – 5 человек) утверждается приказом директора школы</a:t>
            </a:r>
            <a:endParaRPr lang="ru-RU" altLang="ru-RU" sz="800" dirty="0">
              <a:solidFill>
                <a:srgbClr val="003366"/>
              </a:solidFill>
              <a:latin typeface="Arial" charset="0"/>
            </a:endParaRPr>
          </a:p>
          <a:p>
            <a:pPr marL="342900" indent="-342900">
              <a:buFont typeface="Arial" charset="0"/>
              <a:buChar char="•"/>
            </a:pPr>
            <a:r>
              <a:rPr lang="ru-RU" altLang="ru-RU" sz="2000" dirty="0">
                <a:solidFill>
                  <a:srgbClr val="003366"/>
                </a:solidFill>
                <a:latin typeface="Arial" charset="0"/>
              </a:rPr>
              <a:t>в состав комиссии входят: представитель администрации (председатель), классный руководитель, учитель-предметник, работающий в классе, руководители </a:t>
            </a:r>
            <a:r>
              <a:rPr lang="ru-RU" altLang="ru-RU" sz="2000" dirty="0" smtClean="0">
                <a:solidFill>
                  <a:srgbClr val="003366"/>
                </a:solidFill>
                <a:latin typeface="Arial" charset="0"/>
              </a:rPr>
              <a:t>ШМО</a:t>
            </a:r>
            <a:endParaRPr lang="ru-RU" altLang="ru-RU" sz="800" dirty="0">
              <a:solidFill>
                <a:srgbClr val="003366"/>
              </a:solidFill>
              <a:latin typeface="Arial" charset="0"/>
            </a:endParaRPr>
          </a:p>
          <a:p>
            <a:pPr marL="342900" indent="-342900">
              <a:buFont typeface="Arial" charset="0"/>
              <a:buChar char="•"/>
            </a:pPr>
            <a:r>
              <a:rPr lang="ru-RU" altLang="ru-RU" sz="2000" dirty="0">
                <a:solidFill>
                  <a:srgbClr val="003366"/>
                </a:solidFill>
                <a:latin typeface="Arial" charset="0"/>
              </a:rPr>
              <a:t>результаты выполнения ИИП оцениваются по итогам рассмотрения комиссией представленного учеником продукта с краткой пояснительной запиской, текста работы, презентации и рецензии руководителя</a:t>
            </a:r>
            <a:endParaRPr lang="ru-RU" altLang="ru-RU" sz="800" dirty="0">
              <a:solidFill>
                <a:srgbClr val="003366"/>
              </a:solidFill>
              <a:latin typeface="Arial" charset="0"/>
            </a:endParaRPr>
          </a:p>
          <a:p>
            <a:pPr marL="342900" indent="-342900">
              <a:buFont typeface="Arial" charset="0"/>
              <a:buChar char="•"/>
            </a:pPr>
            <a:r>
              <a:rPr lang="ru-RU" altLang="ru-RU" sz="2000" dirty="0">
                <a:solidFill>
                  <a:srgbClr val="003366"/>
                </a:solidFill>
                <a:latin typeface="Arial" charset="0"/>
              </a:rPr>
              <a:t>результаты выполнения ИИП оцениваются комиссией по шкале «отлично», «хорошо», «удовлетворительно», объявляются в день защиты после оформления протоколов заседания</a:t>
            </a:r>
            <a:endParaRPr lang="ru-RU" altLang="ru-RU" sz="1000" dirty="0">
              <a:solidFill>
                <a:srgbClr val="003366"/>
              </a:solidFill>
              <a:latin typeface="Arial" charset="0"/>
            </a:endParaRPr>
          </a:p>
          <a:p>
            <a:pPr marL="342900" indent="-342900">
              <a:buFont typeface="Arial" charset="0"/>
              <a:buChar char="•"/>
            </a:pPr>
            <a:r>
              <a:rPr lang="ru-RU" altLang="ru-RU" sz="2000" dirty="0">
                <a:solidFill>
                  <a:srgbClr val="003366"/>
                </a:solidFill>
                <a:latin typeface="Arial" charset="0"/>
              </a:rPr>
              <a:t>от выполнения ИИП освобождаются участники школьной научно-практической </a:t>
            </a:r>
            <a:r>
              <a:rPr lang="ru-RU" altLang="ru-RU" sz="2000" dirty="0" smtClean="0">
                <a:solidFill>
                  <a:srgbClr val="003366"/>
                </a:solidFill>
                <a:latin typeface="Arial" charset="0"/>
              </a:rPr>
              <a:t>конференции, </a:t>
            </a:r>
            <a:r>
              <a:rPr lang="ru-RU" altLang="ru-RU" sz="2000" dirty="0">
                <a:solidFill>
                  <a:srgbClr val="003366"/>
                </a:solidFill>
                <a:latin typeface="Arial" charset="0"/>
              </a:rPr>
              <a:t>муниципальных,  региональных, всероссийских конференций, конкурсов исследовательских и проектных работ</a:t>
            </a:r>
          </a:p>
          <a:p>
            <a:pPr marL="342900" indent="-342900">
              <a:buFont typeface="Arial" charset="0"/>
              <a:buChar char="•"/>
            </a:pPr>
            <a:r>
              <a:rPr lang="ru-RU" altLang="ru-RU" sz="2000" dirty="0">
                <a:solidFill>
                  <a:srgbClr val="003366"/>
                </a:solidFill>
                <a:latin typeface="Arial" charset="0"/>
              </a:rPr>
              <a:t>на защите ИПП могут присутствовать родители (законные представители) обучающихся</a:t>
            </a:r>
            <a:endParaRPr lang="ru-RU" altLang="ru-RU" sz="2000" dirty="0">
              <a:solidFill>
                <a:schemeClr val="tx1"/>
              </a:solidFill>
              <a:latin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0" y="0"/>
            <a:ext cx="8094663" cy="1046163"/>
          </a:xfrm>
          <a:prstGeom prst="rect">
            <a:avLst/>
          </a:prstGeom>
          <a:solidFill>
            <a:schemeClr val="accent1">
              <a:lumMod val="40000"/>
              <a:lumOff val="60000"/>
            </a:schemeClr>
          </a:solidFill>
          <a:ln>
            <a:noFill/>
          </a:ln>
          <a:extLst/>
        </p:spPr>
        <p:txBody>
          <a:bodyPr/>
          <a:lst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0" indent="0" algn="ctr" fontAlgn="auto">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Перевод баллов в оценку</a:t>
            </a:r>
          </a:p>
        </p:txBody>
      </p:sp>
      <p:pic>
        <p:nvPicPr>
          <p:cNvPr id="23555"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p:cNvGraphicFramePr>
            <a:graphicFrameLocks noGrp="1"/>
          </p:cNvGraphicFramePr>
          <p:nvPr/>
        </p:nvGraphicFramePr>
        <p:xfrm>
          <a:off x="311150" y="1196975"/>
          <a:ext cx="8285163" cy="2194296"/>
        </p:xfrm>
        <a:graphic>
          <a:graphicData uri="http://schemas.openxmlformats.org/drawingml/2006/table">
            <a:tbl>
              <a:tblPr firstRow="1" bandRow="1">
                <a:tableStyleId>{5C22544A-7EE6-4342-B048-85BDC9FD1C3A}</a:tableStyleId>
              </a:tblPr>
              <a:tblGrid>
                <a:gridCol w="2232104"/>
                <a:gridCol w="3312155"/>
                <a:gridCol w="2740904"/>
              </a:tblGrid>
              <a:tr h="822746">
                <a:tc>
                  <a:txBody>
                    <a:bodyPr/>
                    <a:lstStyle/>
                    <a:p>
                      <a:pPr algn="ctr"/>
                      <a:r>
                        <a:rPr lang="ru-RU" sz="2400" dirty="0" smtClean="0"/>
                        <a:t>Уровень</a:t>
                      </a:r>
                      <a:endParaRPr lang="ru-RU" sz="2400" dirty="0"/>
                    </a:p>
                  </a:txBody>
                  <a:tcPr marL="91434" marR="91434" marT="45687" marB="45687"/>
                </a:tc>
                <a:tc>
                  <a:txBody>
                    <a:bodyPr/>
                    <a:lstStyle/>
                    <a:p>
                      <a:pPr algn="ctr"/>
                      <a:r>
                        <a:rPr lang="ru-RU" sz="2400" dirty="0" smtClean="0"/>
                        <a:t>Отметка</a:t>
                      </a:r>
                      <a:endParaRPr lang="ru-RU" sz="2400" dirty="0"/>
                    </a:p>
                  </a:txBody>
                  <a:tcPr marL="91434" marR="91434" marT="45687" marB="45687"/>
                </a:tc>
                <a:tc>
                  <a:txBody>
                    <a:bodyPr/>
                    <a:lstStyle/>
                    <a:p>
                      <a:pPr algn="ctr"/>
                      <a:r>
                        <a:rPr lang="ru-RU" sz="2400" dirty="0" smtClean="0"/>
                        <a:t>Первичных баллов</a:t>
                      </a:r>
                      <a:endParaRPr lang="ru-RU" sz="2400" dirty="0"/>
                    </a:p>
                  </a:txBody>
                  <a:tcPr marL="91434" marR="91434" marT="45687" marB="45687"/>
                </a:tc>
              </a:tr>
              <a:tr h="457060">
                <a:tc>
                  <a:txBody>
                    <a:bodyPr/>
                    <a:lstStyle/>
                    <a:p>
                      <a:r>
                        <a:rPr lang="ru-RU" sz="2400" dirty="0" smtClean="0">
                          <a:solidFill>
                            <a:srgbClr val="003366"/>
                          </a:solidFill>
                        </a:rPr>
                        <a:t>Базовый</a:t>
                      </a:r>
                      <a:endParaRPr lang="ru-RU" sz="2400" dirty="0">
                        <a:solidFill>
                          <a:srgbClr val="003366"/>
                        </a:solidFill>
                      </a:endParaRPr>
                    </a:p>
                  </a:txBody>
                  <a:tcPr marL="91434" marR="91434" marT="45687" marB="45687"/>
                </a:tc>
                <a:tc>
                  <a:txBody>
                    <a:bodyPr/>
                    <a:lstStyle/>
                    <a:p>
                      <a:r>
                        <a:rPr lang="ru-RU" sz="2400" dirty="0" smtClean="0">
                          <a:solidFill>
                            <a:srgbClr val="003366"/>
                          </a:solidFill>
                        </a:rPr>
                        <a:t>«удовлетворительно»</a:t>
                      </a:r>
                      <a:endParaRPr lang="ru-RU" sz="2400" dirty="0">
                        <a:solidFill>
                          <a:srgbClr val="003366"/>
                        </a:solidFill>
                      </a:endParaRPr>
                    </a:p>
                  </a:txBody>
                  <a:tcPr marL="91434" marR="91434" marT="45687" marB="45687"/>
                </a:tc>
                <a:tc>
                  <a:txBody>
                    <a:bodyPr/>
                    <a:lstStyle/>
                    <a:p>
                      <a:r>
                        <a:rPr lang="ru-RU" sz="2400" dirty="0" smtClean="0">
                          <a:solidFill>
                            <a:srgbClr val="003366"/>
                          </a:solidFill>
                        </a:rPr>
                        <a:t>4 - 6</a:t>
                      </a:r>
                      <a:endParaRPr lang="ru-RU" sz="2400" dirty="0">
                        <a:solidFill>
                          <a:srgbClr val="003366"/>
                        </a:solidFill>
                      </a:endParaRPr>
                    </a:p>
                  </a:txBody>
                  <a:tcPr marL="91434" marR="91434" marT="45687" marB="45687"/>
                </a:tc>
              </a:tr>
              <a:tr h="457060">
                <a:tc rowSpan="2">
                  <a:txBody>
                    <a:bodyPr/>
                    <a:lstStyle/>
                    <a:p>
                      <a:r>
                        <a:rPr lang="ru-RU" sz="2400" dirty="0" smtClean="0">
                          <a:solidFill>
                            <a:srgbClr val="003366"/>
                          </a:solidFill>
                        </a:rPr>
                        <a:t>Повышенный</a:t>
                      </a:r>
                      <a:endParaRPr lang="ru-RU" sz="2400" dirty="0">
                        <a:solidFill>
                          <a:srgbClr val="003366"/>
                        </a:solidFill>
                      </a:endParaRPr>
                    </a:p>
                  </a:txBody>
                  <a:tcPr marL="91434" marR="91434" marT="45687" marB="45687"/>
                </a:tc>
                <a:tc>
                  <a:txBody>
                    <a:bodyPr/>
                    <a:lstStyle/>
                    <a:p>
                      <a:r>
                        <a:rPr lang="ru-RU" sz="2400" dirty="0" smtClean="0">
                          <a:solidFill>
                            <a:srgbClr val="003366"/>
                          </a:solidFill>
                        </a:rPr>
                        <a:t>«хорошо»</a:t>
                      </a:r>
                      <a:endParaRPr lang="ru-RU" sz="2400" dirty="0">
                        <a:solidFill>
                          <a:srgbClr val="003366"/>
                        </a:solidFill>
                      </a:endParaRPr>
                    </a:p>
                  </a:txBody>
                  <a:tcPr marL="91434" marR="91434" marT="45687" marB="45687"/>
                </a:tc>
                <a:tc>
                  <a:txBody>
                    <a:bodyPr/>
                    <a:lstStyle/>
                    <a:p>
                      <a:r>
                        <a:rPr lang="ru-RU" sz="2400" dirty="0" smtClean="0">
                          <a:solidFill>
                            <a:srgbClr val="003366"/>
                          </a:solidFill>
                        </a:rPr>
                        <a:t>7 - 9</a:t>
                      </a:r>
                      <a:endParaRPr lang="ru-RU" sz="2400" dirty="0">
                        <a:solidFill>
                          <a:srgbClr val="003366"/>
                        </a:solidFill>
                      </a:endParaRPr>
                    </a:p>
                  </a:txBody>
                  <a:tcPr marL="91434" marR="91434" marT="45687" marB="45687"/>
                </a:tc>
              </a:tr>
              <a:tr h="457060">
                <a:tc vMerge="1">
                  <a:txBody>
                    <a:bodyPr/>
                    <a:lstStyle/>
                    <a:p>
                      <a:endParaRPr lang="ru-RU" sz="2400" dirty="0">
                        <a:solidFill>
                          <a:srgbClr val="003366"/>
                        </a:solidFill>
                      </a:endParaRPr>
                    </a:p>
                  </a:txBody>
                  <a:tcPr/>
                </a:tc>
                <a:tc>
                  <a:txBody>
                    <a:bodyPr/>
                    <a:lstStyle/>
                    <a:p>
                      <a:r>
                        <a:rPr lang="ru-RU" sz="2400" dirty="0" smtClean="0">
                          <a:solidFill>
                            <a:srgbClr val="003366"/>
                          </a:solidFill>
                        </a:rPr>
                        <a:t>«отлично»</a:t>
                      </a:r>
                      <a:endParaRPr lang="ru-RU" sz="2400" dirty="0">
                        <a:solidFill>
                          <a:srgbClr val="003366"/>
                        </a:solidFill>
                      </a:endParaRPr>
                    </a:p>
                  </a:txBody>
                  <a:tcPr marL="91434" marR="91434" marT="45687" marB="45687"/>
                </a:tc>
                <a:tc>
                  <a:txBody>
                    <a:bodyPr/>
                    <a:lstStyle/>
                    <a:p>
                      <a:r>
                        <a:rPr lang="ru-RU" sz="2400" dirty="0" smtClean="0">
                          <a:solidFill>
                            <a:srgbClr val="003366"/>
                          </a:solidFill>
                        </a:rPr>
                        <a:t>10 - 12</a:t>
                      </a:r>
                      <a:endParaRPr lang="ru-RU" sz="2400" dirty="0">
                        <a:solidFill>
                          <a:srgbClr val="003366"/>
                        </a:solidFill>
                      </a:endParaRPr>
                    </a:p>
                  </a:txBody>
                  <a:tcPr marL="91434" marR="91434" marT="45687" marB="45687"/>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0" y="0"/>
            <a:ext cx="8094663" cy="1046163"/>
          </a:xfrm>
          <a:prstGeom prst="rect">
            <a:avLst/>
          </a:prstGeom>
          <a:solidFill>
            <a:schemeClr val="accent1">
              <a:lumMod val="40000"/>
              <a:lumOff val="60000"/>
            </a:schemeClr>
          </a:solidFill>
          <a:ln>
            <a:noFill/>
          </a:ln>
          <a:extLst/>
        </p:spPr>
        <p:txBody>
          <a:bodyPr/>
          <a:lst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0" indent="0" algn="ctr" fontAlgn="auto">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Документация обучающихся</a:t>
            </a:r>
          </a:p>
        </p:txBody>
      </p:sp>
      <p:pic>
        <p:nvPicPr>
          <p:cNvPr id="24579"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TextBox 3"/>
          <p:cNvSpPr txBox="1">
            <a:spLocks noChangeArrowheads="1"/>
          </p:cNvSpPr>
          <p:nvPr/>
        </p:nvSpPr>
        <p:spPr bwMode="auto">
          <a:xfrm>
            <a:off x="0" y="1046163"/>
            <a:ext cx="9118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7F7F7F"/>
                </a:solidFill>
                <a:latin typeface="Century Gothic" pitchFamily="34" charset="0"/>
              </a:defRPr>
            </a:lvl1pPr>
            <a:lvl2pPr>
              <a:defRPr sz="1600">
                <a:solidFill>
                  <a:srgbClr val="7F7F7F"/>
                </a:solidFill>
                <a:latin typeface="Century Gothic" pitchFamily="34" charset="0"/>
              </a:defRPr>
            </a:lvl2pPr>
            <a:lvl3pPr>
              <a:defRPr sz="1600">
                <a:solidFill>
                  <a:srgbClr val="7F7F7F"/>
                </a:solidFill>
                <a:latin typeface="Century Gothic" pitchFamily="34" charset="0"/>
              </a:defRPr>
            </a:lvl3pPr>
            <a:lvl4pPr>
              <a:defRPr sz="1600">
                <a:solidFill>
                  <a:srgbClr val="7F7F7F"/>
                </a:solidFill>
                <a:latin typeface="Century Gothic" pitchFamily="34" charset="0"/>
              </a:defRPr>
            </a:lvl4pPr>
            <a:lvl5pPr>
              <a:defRPr sz="1600">
                <a:solidFill>
                  <a:srgbClr val="7F7F7F"/>
                </a:solidFill>
                <a:latin typeface="Century Gothic" pitchFamily="34" charset="0"/>
              </a:defRPr>
            </a:lvl5pPr>
            <a:lvl6pPr eaLnBrk="0" fontAlgn="base" hangingPunct="0">
              <a:spcAft>
                <a:spcPct val="0"/>
              </a:spcAft>
              <a:buFont typeface="Arial" charset="0"/>
              <a:buChar char="•"/>
              <a:defRPr sz="1600">
                <a:solidFill>
                  <a:srgbClr val="7F7F7F"/>
                </a:solidFill>
                <a:latin typeface="Century Gothic" pitchFamily="34" charset="0"/>
              </a:defRPr>
            </a:lvl6pPr>
            <a:lvl7pPr eaLnBrk="0" fontAlgn="base" hangingPunct="0">
              <a:spcAft>
                <a:spcPct val="0"/>
              </a:spcAft>
              <a:buFont typeface="Arial" charset="0"/>
              <a:defRPr sz="1600">
                <a:solidFill>
                  <a:srgbClr val="7F7F7F"/>
                </a:solidFill>
                <a:latin typeface="Century Gothic" pitchFamily="34" charset="0"/>
              </a:defRPr>
            </a:lvl7pPr>
            <a:lvl8pPr eaLnBrk="0" fontAlgn="base" hangingPunct="0">
              <a:spcAft>
                <a:spcPct val="0"/>
              </a:spcAft>
              <a:buFont typeface="Arial" charset="0"/>
              <a:buChar char="•"/>
              <a:defRPr sz="1600">
                <a:solidFill>
                  <a:srgbClr val="7F7F7F"/>
                </a:solidFill>
                <a:latin typeface="Century Gothic" pitchFamily="34" charset="0"/>
              </a:defRPr>
            </a:lvl8pPr>
            <a:lvl9pPr eaLnBrk="0" fontAlgn="base" hangingPunct="0">
              <a:spcAft>
                <a:spcPct val="0"/>
              </a:spcAft>
              <a:buFont typeface="Arial" charset="0"/>
              <a:defRPr sz="1600">
                <a:solidFill>
                  <a:srgbClr val="7F7F7F"/>
                </a:solidFill>
                <a:latin typeface="Century Gothic" pitchFamily="34" charset="0"/>
              </a:defRPr>
            </a:lvl9pPr>
          </a:lstStyle>
          <a:p>
            <a:pPr marL="342900" indent="-342900" algn="ctr">
              <a:buFont typeface="Arial" charset="0"/>
              <a:buChar char="•"/>
            </a:pPr>
            <a:r>
              <a:rPr lang="ru-RU" altLang="ru-RU">
                <a:solidFill>
                  <a:srgbClr val="003366"/>
                </a:solidFill>
                <a:latin typeface="Arial" charset="0"/>
              </a:rPr>
              <a:t>Индивидуальный план выполнения проекта</a:t>
            </a:r>
            <a:endParaRPr lang="ru-RU" altLang="ru-RU">
              <a:solidFill>
                <a:schemeClr val="tx1"/>
              </a:solidFill>
              <a:latin typeface="Arial" charset="0"/>
            </a:endParaRPr>
          </a:p>
        </p:txBody>
      </p:sp>
      <p:graphicFrame>
        <p:nvGraphicFramePr>
          <p:cNvPr id="5" name="Таблица 4"/>
          <p:cNvGraphicFramePr>
            <a:graphicFrameLocks noGrp="1"/>
          </p:cNvGraphicFramePr>
          <p:nvPr/>
        </p:nvGraphicFramePr>
        <p:xfrm>
          <a:off x="468313" y="1508125"/>
          <a:ext cx="8424862" cy="4983276"/>
        </p:xfrm>
        <a:graphic>
          <a:graphicData uri="http://schemas.openxmlformats.org/drawingml/2006/table">
            <a:tbl>
              <a:tblPr firstRow="1" bandRow="1">
                <a:tableStyleId>{5C22544A-7EE6-4342-B048-85BDC9FD1C3A}</a:tableStyleId>
              </a:tblPr>
              <a:tblGrid>
                <a:gridCol w="1656170"/>
                <a:gridCol w="3312339"/>
                <a:gridCol w="1296133"/>
                <a:gridCol w="936096"/>
                <a:gridCol w="1224124"/>
              </a:tblGrid>
              <a:tr h="731487">
                <a:tc>
                  <a:txBody>
                    <a:bodyPr/>
                    <a:lstStyle/>
                    <a:p>
                      <a:r>
                        <a:rPr lang="ru-RU" sz="1800" dirty="0" smtClean="0"/>
                        <a:t>Этапы</a:t>
                      </a:r>
                      <a:endParaRPr lang="ru-RU" sz="1800" dirty="0"/>
                    </a:p>
                  </a:txBody>
                  <a:tcPr marL="91439" marR="91439" marT="45714" marB="45714"/>
                </a:tc>
                <a:tc>
                  <a:txBody>
                    <a:bodyPr/>
                    <a:lstStyle/>
                    <a:p>
                      <a:r>
                        <a:rPr lang="ru-RU" sz="1800" dirty="0" smtClean="0"/>
                        <a:t>Виды деятельности</a:t>
                      </a:r>
                      <a:endParaRPr lang="ru-RU" sz="1800" dirty="0"/>
                    </a:p>
                  </a:txBody>
                  <a:tcPr marL="91439" marR="91439" marT="45714" marB="45714"/>
                </a:tc>
                <a:tc>
                  <a:txBody>
                    <a:bodyPr/>
                    <a:lstStyle/>
                    <a:p>
                      <a:r>
                        <a:rPr lang="ru-RU" sz="1400" dirty="0" smtClean="0"/>
                        <a:t>Планируемая дата исполнения</a:t>
                      </a:r>
                      <a:endParaRPr lang="ru-RU" sz="1400" dirty="0"/>
                    </a:p>
                  </a:txBody>
                  <a:tcPr marL="91439" marR="91439" marT="45714" marB="45714"/>
                </a:tc>
                <a:tc>
                  <a:txBody>
                    <a:bodyPr/>
                    <a:lstStyle/>
                    <a:p>
                      <a:r>
                        <a:rPr lang="ru-RU" sz="1400" dirty="0" smtClean="0"/>
                        <a:t>Фактическая дата</a:t>
                      </a:r>
                      <a:endParaRPr lang="ru-RU" sz="1400" dirty="0"/>
                    </a:p>
                  </a:txBody>
                  <a:tcPr marL="91439" marR="91439" marT="45714" marB="45714"/>
                </a:tc>
                <a:tc>
                  <a:txBody>
                    <a:bodyPr/>
                    <a:lstStyle/>
                    <a:p>
                      <a:r>
                        <a:rPr lang="ru-RU" sz="1400" dirty="0" smtClean="0"/>
                        <a:t>Подпись руководителя</a:t>
                      </a:r>
                      <a:endParaRPr lang="ru-RU" sz="1400" dirty="0"/>
                    </a:p>
                  </a:txBody>
                  <a:tcPr marL="91439" marR="91439" marT="45714" marB="45714"/>
                </a:tc>
              </a:tr>
              <a:tr h="1310589">
                <a:tc>
                  <a:txBody>
                    <a:bodyPr/>
                    <a:lstStyle/>
                    <a:p>
                      <a:r>
                        <a:rPr lang="ru-RU" sz="1400" dirty="0" smtClean="0"/>
                        <a:t>Подготовка</a:t>
                      </a:r>
                      <a:endParaRPr lang="ru-RU" sz="1400" dirty="0"/>
                    </a:p>
                  </a:txBody>
                  <a:tcPr marL="91439" marR="91439" marT="45714" marB="45714"/>
                </a:tc>
                <a:tc>
                  <a:txBody>
                    <a:bodyPr/>
                    <a:lstStyle/>
                    <a:p>
                      <a:r>
                        <a:rPr lang="ru-RU" sz="1600" dirty="0" smtClean="0"/>
                        <a:t>Выбор темы ИИП и тем исследований учеником</a:t>
                      </a:r>
                    </a:p>
                    <a:p>
                      <a:r>
                        <a:rPr lang="ru-RU" sz="1600" dirty="0" smtClean="0"/>
                        <a:t>Разработка основополагающего вопроса и проблемных вопросов учебной темы</a:t>
                      </a:r>
                      <a:endParaRPr lang="ru-RU" sz="1600" dirty="0"/>
                    </a:p>
                  </a:txBody>
                  <a:tcPr marL="91439" marR="91439" marT="45714" marB="45714"/>
                </a:tc>
                <a:tc>
                  <a:txBody>
                    <a:bodyPr/>
                    <a:lstStyle/>
                    <a:p>
                      <a:endParaRPr lang="ru-RU" sz="1400" dirty="0"/>
                    </a:p>
                  </a:txBody>
                  <a:tcPr marL="91439" marR="91439" marT="45714" marB="45714"/>
                </a:tc>
                <a:tc>
                  <a:txBody>
                    <a:bodyPr/>
                    <a:lstStyle/>
                    <a:p>
                      <a:endParaRPr lang="ru-RU" sz="1400" dirty="0"/>
                    </a:p>
                  </a:txBody>
                  <a:tcPr marL="91439" marR="91439" marT="45714" marB="45714"/>
                </a:tc>
                <a:tc>
                  <a:txBody>
                    <a:bodyPr/>
                    <a:lstStyle/>
                    <a:p>
                      <a:endParaRPr lang="ru-RU" sz="1400"/>
                    </a:p>
                  </a:txBody>
                  <a:tcPr marL="91439" marR="91439" marT="45714" marB="45714"/>
                </a:tc>
              </a:tr>
              <a:tr h="1310589">
                <a:tc>
                  <a:txBody>
                    <a:bodyPr/>
                    <a:lstStyle/>
                    <a:p>
                      <a:r>
                        <a:rPr lang="ru-RU" sz="1400" dirty="0" smtClean="0"/>
                        <a:t>Планирование</a:t>
                      </a:r>
                      <a:endParaRPr lang="ru-RU" sz="1400" dirty="0"/>
                    </a:p>
                  </a:txBody>
                  <a:tcPr marL="91439" marR="91439" marT="45714" marB="45714"/>
                </a:tc>
                <a:tc>
                  <a:txBody>
                    <a:bodyPr/>
                    <a:lstStyle/>
                    <a:p>
                      <a:r>
                        <a:rPr lang="ru-RU" sz="1600" dirty="0" smtClean="0"/>
                        <a:t>Формулировка задач, которые следует</a:t>
                      </a:r>
                      <a:r>
                        <a:rPr lang="ru-RU" sz="1600" baseline="0" dirty="0" smtClean="0"/>
                        <a:t> решить. Выбор средств и методов решения задач. Определение сроков и последовательности работ</a:t>
                      </a:r>
                      <a:endParaRPr lang="ru-RU" sz="1600" dirty="0"/>
                    </a:p>
                  </a:txBody>
                  <a:tcPr marL="91439" marR="91439" marT="45714" marB="45714"/>
                </a:tc>
                <a:tc>
                  <a:txBody>
                    <a:bodyPr/>
                    <a:lstStyle/>
                    <a:p>
                      <a:endParaRPr lang="ru-RU" sz="1400" dirty="0"/>
                    </a:p>
                  </a:txBody>
                  <a:tcPr marL="91439" marR="91439" marT="45714" marB="45714"/>
                </a:tc>
                <a:tc>
                  <a:txBody>
                    <a:bodyPr/>
                    <a:lstStyle/>
                    <a:p>
                      <a:endParaRPr lang="ru-RU" sz="1400" dirty="0"/>
                    </a:p>
                  </a:txBody>
                  <a:tcPr marL="91439" marR="91439" marT="45714" marB="45714"/>
                </a:tc>
                <a:tc>
                  <a:txBody>
                    <a:bodyPr/>
                    <a:lstStyle/>
                    <a:p>
                      <a:endParaRPr lang="ru-RU" sz="1400" dirty="0"/>
                    </a:p>
                  </a:txBody>
                  <a:tcPr marL="91439" marR="91439" marT="45714" marB="45714"/>
                </a:tc>
              </a:tr>
              <a:tr h="518134">
                <a:tc>
                  <a:txBody>
                    <a:bodyPr/>
                    <a:lstStyle/>
                    <a:p>
                      <a:r>
                        <a:rPr lang="ru-RU" sz="1400" dirty="0" smtClean="0"/>
                        <a:t>Процесс проектирования</a:t>
                      </a:r>
                      <a:endParaRPr lang="ru-RU" sz="1400" dirty="0"/>
                    </a:p>
                  </a:txBody>
                  <a:tcPr marL="91439" marR="91439" marT="45714" marB="45714"/>
                </a:tc>
                <a:tc>
                  <a:txBody>
                    <a:bodyPr/>
                    <a:lstStyle/>
                    <a:p>
                      <a:r>
                        <a:rPr lang="ru-RU" sz="1600" dirty="0" smtClean="0"/>
                        <a:t>Самостоятельная работа</a:t>
                      </a:r>
                      <a:endParaRPr lang="ru-RU" sz="1600" dirty="0"/>
                    </a:p>
                  </a:txBody>
                  <a:tcPr marL="91439" marR="91439" marT="45714" marB="45714"/>
                </a:tc>
                <a:tc>
                  <a:txBody>
                    <a:bodyPr/>
                    <a:lstStyle/>
                    <a:p>
                      <a:endParaRPr lang="ru-RU" sz="1400" dirty="0"/>
                    </a:p>
                  </a:txBody>
                  <a:tcPr marL="91439" marR="91439" marT="45714" marB="45714"/>
                </a:tc>
                <a:tc>
                  <a:txBody>
                    <a:bodyPr/>
                    <a:lstStyle/>
                    <a:p>
                      <a:endParaRPr lang="ru-RU" sz="1400" dirty="0"/>
                    </a:p>
                  </a:txBody>
                  <a:tcPr marL="91439" marR="91439" marT="45714" marB="45714"/>
                </a:tc>
                <a:tc>
                  <a:txBody>
                    <a:bodyPr/>
                    <a:lstStyle/>
                    <a:p>
                      <a:endParaRPr lang="ru-RU" sz="1400" dirty="0"/>
                    </a:p>
                  </a:txBody>
                  <a:tcPr marL="91439" marR="91439" marT="45714" marB="45714"/>
                </a:tc>
              </a:tr>
              <a:tr h="370788">
                <a:tc>
                  <a:txBody>
                    <a:bodyPr/>
                    <a:lstStyle/>
                    <a:p>
                      <a:r>
                        <a:rPr lang="ru-RU" sz="1400" dirty="0" smtClean="0"/>
                        <a:t>Итог</a:t>
                      </a:r>
                      <a:endParaRPr lang="ru-RU" sz="1400" dirty="0"/>
                    </a:p>
                  </a:txBody>
                  <a:tcPr marL="91439" marR="91439" marT="45714" marB="45714"/>
                </a:tc>
                <a:tc>
                  <a:txBody>
                    <a:bodyPr/>
                    <a:lstStyle/>
                    <a:p>
                      <a:r>
                        <a:rPr lang="ru-RU" sz="1600" dirty="0" smtClean="0"/>
                        <a:t>Достигнутый результат</a:t>
                      </a:r>
                      <a:endParaRPr lang="ru-RU" sz="1600" dirty="0"/>
                    </a:p>
                  </a:txBody>
                  <a:tcPr marL="91439" marR="91439" marT="45714" marB="45714"/>
                </a:tc>
                <a:tc>
                  <a:txBody>
                    <a:bodyPr/>
                    <a:lstStyle/>
                    <a:p>
                      <a:endParaRPr lang="ru-RU" sz="1400"/>
                    </a:p>
                  </a:txBody>
                  <a:tcPr marL="91439" marR="91439" marT="45714" marB="45714"/>
                </a:tc>
                <a:tc>
                  <a:txBody>
                    <a:bodyPr/>
                    <a:lstStyle/>
                    <a:p>
                      <a:endParaRPr lang="ru-RU" sz="1400"/>
                    </a:p>
                  </a:txBody>
                  <a:tcPr marL="91439" marR="91439" marT="45714" marB="45714"/>
                </a:tc>
                <a:tc>
                  <a:txBody>
                    <a:bodyPr/>
                    <a:lstStyle/>
                    <a:p>
                      <a:endParaRPr lang="ru-RU" sz="1400" dirty="0"/>
                    </a:p>
                  </a:txBody>
                  <a:tcPr marL="91439" marR="91439" marT="45714" marB="45714"/>
                </a:tc>
              </a:tr>
              <a:tr h="370788">
                <a:tc>
                  <a:txBody>
                    <a:bodyPr/>
                    <a:lstStyle/>
                    <a:p>
                      <a:endParaRPr lang="ru-RU" sz="1400"/>
                    </a:p>
                  </a:txBody>
                  <a:tcPr marL="91439" marR="91439" marT="45714" marB="45714"/>
                </a:tc>
                <a:tc>
                  <a:txBody>
                    <a:bodyPr/>
                    <a:lstStyle/>
                    <a:p>
                      <a:r>
                        <a:rPr lang="ru-RU" sz="1600" dirty="0" smtClean="0"/>
                        <a:t>Оформление проекта</a:t>
                      </a:r>
                      <a:endParaRPr lang="ru-RU" sz="1600" dirty="0"/>
                    </a:p>
                  </a:txBody>
                  <a:tcPr marL="91439" marR="91439" marT="45714" marB="45714"/>
                </a:tc>
                <a:tc>
                  <a:txBody>
                    <a:bodyPr/>
                    <a:lstStyle/>
                    <a:p>
                      <a:endParaRPr lang="ru-RU" sz="1400"/>
                    </a:p>
                  </a:txBody>
                  <a:tcPr marL="91439" marR="91439" marT="45714" marB="45714"/>
                </a:tc>
                <a:tc>
                  <a:txBody>
                    <a:bodyPr/>
                    <a:lstStyle/>
                    <a:p>
                      <a:endParaRPr lang="ru-RU" sz="1400"/>
                    </a:p>
                  </a:txBody>
                  <a:tcPr marL="91439" marR="91439" marT="45714" marB="45714"/>
                </a:tc>
                <a:tc>
                  <a:txBody>
                    <a:bodyPr/>
                    <a:lstStyle/>
                    <a:p>
                      <a:endParaRPr lang="ru-RU" sz="1400" dirty="0"/>
                    </a:p>
                  </a:txBody>
                  <a:tcPr marL="91439" marR="91439" marT="45714" marB="45714"/>
                </a:tc>
              </a:tr>
              <a:tr h="370788">
                <a:tc>
                  <a:txBody>
                    <a:bodyPr/>
                    <a:lstStyle/>
                    <a:p>
                      <a:r>
                        <a:rPr lang="ru-RU" sz="1400" dirty="0" smtClean="0"/>
                        <a:t>Защита</a:t>
                      </a:r>
                      <a:endParaRPr lang="ru-RU" sz="1400" dirty="0"/>
                    </a:p>
                  </a:txBody>
                  <a:tcPr marL="91439" marR="91439" marT="45714" marB="45714"/>
                </a:tc>
                <a:tc>
                  <a:txBody>
                    <a:bodyPr/>
                    <a:lstStyle/>
                    <a:p>
                      <a:endParaRPr lang="ru-RU" sz="1400" dirty="0"/>
                    </a:p>
                  </a:txBody>
                  <a:tcPr marL="91439" marR="91439" marT="45714" marB="45714"/>
                </a:tc>
                <a:tc>
                  <a:txBody>
                    <a:bodyPr/>
                    <a:lstStyle/>
                    <a:p>
                      <a:endParaRPr lang="ru-RU" sz="1400"/>
                    </a:p>
                  </a:txBody>
                  <a:tcPr marL="91439" marR="91439" marT="45714" marB="45714"/>
                </a:tc>
                <a:tc>
                  <a:txBody>
                    <a:bodyPr/>
                    <a:lstStyle/>
                    <a:p>
                      <a:endParaRPr lang="ru-RU" sz="1400"/>
                    </a:p>
                  </a:txBody>
                  <a:tcPr marL="91439" marR="91439" marT="45714" marB="45714"/>
                </a:tc>
                <a:tc>
                  <a:txBody>
                    <a:bodyPr/>
                    <a:lstStyle/>
                    <a:p>
                      <a:endParaRPr lang="ru-RU" sz="1400" dirty="0"/>
                    </a:p>
                  </a:txBody>
                  <a:tcPr marL="91439" marR="91439" marT="45714" marB="45714"/>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0" y="0"/>
            <a:ext cx="8094663" cy="1046163"/>
          </a:xfrm>
          <a:prstGeom prst="rect">
            <a:avLst/>
          </a:prstGeom>
          <a:solidFill>
            <a:schemeClr val="accent1">
              <a:lumMod val="40000"/>
              <a:lumOff val="60000"/>
            </a:schemeClr>
          </a:solidFill>
          <a:ln>
            <a:noFill/>
          </a:ln>
          <a:extLst/>
        </p:spPr>
        <p:txBody>
          <a:bodyPr/>
          <a:lst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0" indent="0" algn="ctr" fontAlgn="auto">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Документация руководителя</a:t>
            </a:r>
          </a:p>
        </p:txBody>
      </p:sp>
      <p:pic>
        <p:nvPicPr>
          <p:cNvPr id="25603"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TextBox 3"/>
          <p:cNvSpPr txBox="1">
            <a:spLocks noChangeArrowheads="1"/>
          </p:cNvSpPr>
          <p:nvPr/>
        </p:nvSpPr>
        <p:spPr bwMode="auto">
          <a:xfrm>
            <a:off x="47625" y="1447800"/>
            <a:ext cx="9118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7F7F7F"/>
                </a:solidFill>
                <a:latin typeface="Century Gothic" pitchFamily="34" charset="0"/>
              </a:defRPr>
            </a:lvl1pPr>
            <a:lvl2pPr>
              <a:defRPr sz="1600">
                <a:solidFill>
                  <a:srgbClr val="7F7F7F"/>
                </a:solidFill>
                <a:latin typeface="Century Gothic" pitchFamily="34" charset="0"/>
              </a:defRPr>
            </a:lvl2pPr>
            <a:lvl3pPr>
              <a:defRPr sz="1600">
                <a:solidFill>
                  <a:srgbClr val="7F7F7F"/>
                </a:solidFill>
                <a:latin typeface="Century Gothic" pitchFamily="34" charset="0"/>
              </a:defRPr>
            </a:lvl3pPr>
            <a:lvl4pPr>
              <a:defRPr sz="1600">
                <a:solidFill>
                  <a:srgbClr val="7F7F7F"/>
                </a:solidFill>
                <a:latin typeface="Century Gothic" pitchFamily="34" charset="0"/>
              </a:defRPr>
            </a:lvl4pPr>
            <a:lvl5pPr>
              <a:defRPr sz="1600">
                <a:solidFill>
                  <a:srgbClr val="7F7F7F"/>
                </a:solidFill>
                <a:latin typeface="Century Gothic" pitchFamily="34" charset="0"/>
              </a:defRPr>
            </a:lvl5pPr>
            <a:lvl6pPr eaLnBrk="0" fontAlgn="base" hangingPunct="0">
              <a:spcAft>
                <a:spcPct val="0"/>
              </a:spcAft>
              <a:buFont typeface="Arial" charset="0"/>
              <a:buChar char="•"/>
              <a:defRPr sz="1600">
                <a:solidFill>
                  <a:srgbClr val="7F7F7F"/>
                </a:solidFill>
                <a:latin typeface="Century Gothic" pitchFamily="34" charset="0"/>
              </a:defRPr>
            </a:lvl6pPr>
            <a:lvl7pPr eaLnBrk="0" fontAlgn="base" hangingPunct="0">
              <a:spcAft>
                <a:spcPct val="0"/>
              </a:spcAft>
              <a:buFont typeface="Arial" charset="0"/>
              <a:defRPr sz="1600">
                <a:solidFill>
                  <a:srgbClr val="7F7F7F"/>
                </a:solidFill>
                <a:latin typeface="Century Gothic" pitchFamily="34" charset="0"/>
              </a:defRPr>
            </a:lvl7pPr>
            <a:lvl8pPr eaLnBrk="0" fontAlgn="base" hangingPunct="0">
              <a:spcAft>
                <a:spcPct val="0"/>
              </a:spcAft>
              <a:buFont typeface="Arial" charset="0"/>
              <a:buChar char="•"/>
              <a:defRPr sz="1600">
                <a:solidFill>
                  <a:srgbClr val="7F7F7F"/>
                </a:solidFill>
                <a:latin typeface="Century Gothic" pitchFamily="34" charset="0"/>
              </a:defRPr>
            </a:lvl8pPr>
            <a:lvl9pPr eaLnBrk="0" fontAlgn="base" hangingPunct="0">
              <a:spcAft>
                <a:spcPct val="0"/>
              </a:spcAft>
              <a:buFont typeface="Arial" charset="0"/>
              <a:defRPr sz="1600">
                <a:solidFill>
                  <a:srgbClr val="7F7F7F"/>
                </a:solidFill>
                <a:latin typeface="Century Gothic" pitchFamily="34" charset="0"/>
              </a:defRPr>
            </a:lvl9pPr>
          </a:lstStyle>
          <a:p>
            <a:pPr marL="342900" indent="-342900" algn="ctr">
              <a:buFont typeface="Arial" charset="0"/>
              <a:buChar char="•"/>
            </a:pPr>
            <a:r>
              <a:rPr lang="ru-RU" altLang="ru-RU">
                <a:solidFill>
                  <a:srgbClr val="003366"/>
                </a:solidFill>
                <a:latin typeface="Arial" charset="0"/>
              </a:rPr>
              <a:t>Индивидуальный план выполнения проекта для каждого обучающегося</a:t>
            </a:r>
            <a:endParaRPr lang="ru-RU" altLang="ru-RU">
              <a:solidFill>
                <a:schemeClr val="tx1"/>
              </a:solidFill>
              <a:latin typeface="Arial" charset="0"/>
            </a:endParaRPr>
          </a:p>
        </p:txBody>
      </p:sp>
      <p:graphicFrame>
        <p:nvGraphicFramePr>
          <p:cNvPr id="5" name="Таблица 4"/>
          <p:cNvGraphicFramePr>
            <a:graphicFrameLocks noGrp="1"/>
          </p:cNvGraphicFramePr>
          <p:nvPr/>
        </p:nvGraphicFramePr>
        <p:xfrm>
          <a:off x="255588" y="2636838"/>
          <a:ext cx="8712200" cy="1565275"/>
        </p:xfrm>
        <a:graphic>
          <a:graphicData uri="http://schemas.openxmlformats.org/drawingml/2006/table">
            <a:tbl>
              <a:tblPr firstRow="1" bandRow="1">
                <a:tableStyleId>{5C22544A-7EE6-4342-B048-85BDC9FD1C3A}</a:tableStyleId>
              </a:tblPr>
              <a:tblGrid>
                <a:gridCol w="576013"/>
                <a:gridCol w="1800042"/>
                <a:gridCol w="2376055"/>
                <a:gridCol w="2088048"/>
                <a:gridCol w="1872042"/>
              </a:tblGrid>
              <a:tr h="823293">
                <a:tc>
                  <a:txBody>
                    <a:bodyPr/>
                    <a:lstStyle/>
                    <a:p>
                      <a:r>
                        <a:rPr lang="ru-RU" sz="1600" dirty="0" smtClean="0"/>
                        <a:t>№ п/п</a:t>
                      </a:r>
                      <a:endParaRPr lang="ru-RU" sz="1600" dirty="0"/>
                    </a:p>
                  </a:txBody>
                  <a:tcPr marL="91432" marR="91432" marT="45739" marB="45739"/>
                </a:tc>
                <a:tc>
                  <a:txBody>
                    <a:bodyPr/>
                    <a:lstStyle/>
                    <a:p>
                      <a:r>
                        <a:rPr lang="ru-RU" sz="1600" dirty="0" smtClean="0"/>
                        <a:t>ФИО ученика</a:t>
                      </a:r>
                      <a:endParaRPr lang="ru-RU" sz="1600" dirty="0"/>
                    </a:p>
                  </a:txBody>
                  <a:tcPr marL="91432" marR="91432" marT="45739" marB="45739"/>
                </a:tc>
                <a:tc>
                  <a:txBody>
                    <a:bodyPr/>
                    <a:lstStyle/>
                    <a:p>
                      <a:r>
                        <a:rPr lang="ru-RU" sz="1600" dirty="0" smtClean="0"/>
                        <a:t>Тема проекта</a:t>
                      </a:r>
                      <a:endParaRPr lang="ru-RU" sz="1600" dirty="0"/>
                    </a:p>
                  </a:txBody>
                  <a:tcPr marL="91432" marR="91432" marT="45739" marB="45739"/>
                </a:tc>
                <a:tc>
                  <a:txBody>
                    <a:bodyPr/>
                    <a:lstStyle/>
                    <a:p>
                      <a:r>
                        <a:rPr lang="ru-RU" sz="1600" dirty="0" smtClean="0"/>
                        <a:t>Итоговая оценка руководителя проекта</a:t>
                      </a:r>
                      <a:endParaRPr lang="ru-RU" sz="1600" dirty="0"/>
                    </a:p>
                  </a:txBody>
                  <a:tcPr marL="91432" marR="91432" marT="45739" marB="45739"/>
                </a:tc>
                <a:tc>
                  <a:txBody>
                    <a:bodyPr/>
                    <a:lstStyle/>
                    <a:p>
                      <a:r>
                        <a:rPr lang="ru-RU" sz="1600" dirty="0" smtClean="0"/>
                        <a:t>Подпись руководителя</a:t>
                      </a:r>
                      <a:endParaRPr lang="ru-RU" sz="1600" dirty="0"/>
                    </a:p>
                  </a:txBody>
                  <a:tcPr marL="91432" marR="91432" marT="45739" marB="45739"/>
                </a:tc>
              </a:tr>
              <a:tr h="370991">
                <a:tc>
                  <a:txBody>
                    <a:bodyPr/>
                    <a:lstStyle/>
                    <a:p>
                      <a:endParaRPr lang="ru-RU" sz="1400" dirty="0"/>
                    </a:p>
                  </a:txBody>
                  <a:tcPr marL="91432" marR="91432" marT="45739" marB="45739"/>
                </a:tc>
                <a:tc>
                  <a:txBody>
                    <a:bodyPr/>
                    <a:lstStyle/>
                    <a:p>
                      <a:endParaRPr lang="ru-RU" sz="1600" dirty="0"/>
                    </a:p>
                  </a:txBody>
                  <a:tcPr marL="91432" marR="91432" marT="45739" marB="45739"/>
                </a:tc>
                <a:tc>
                  <a:txBody>
                    <a:bodyPr/>
                    <a:lstStyle/>
                    <a:p>
                      <a:endParaRPr lang="ru-RU" sz="1400" dirty="0"/>
                    </a:p>
                  </a:txBody>
                  <a:tcPr marL="91432" marR="91432" marT="45739" marB="45739"/>
                </a:tc>
                <a:tc>
                  <a:txBody>
                    <a:bodyPr/>
                    <a:lstStyle/>
                    <a:p>
                      <a:endParaRPr lang="ru-RU" sz="1400" dirty="0"/>
                    </a:p>
                  </a:txBody>
                  <a:tcPr marL="91432" marR="91432" marT="45739" marB="45739"/>
                </a:tc>
                <a:tc>
                  <a:txBody>
                    <a:bodyPr/>
                    <a:lstStyle/>
                    <a:p>
                      <a:endParaRPr lang="ru-RU" sz="1400"/>
                    </a:p>
                  </a:txBody>
                  <a:tcPr marL="91432" marR="91432" marT="45739" marB="45739"/>
                </a:tc>
              </a:tr>
              <a:tr h="370991">
                <a:tc>
                  <a:txBody>
                    <a:bodyPr/>
                    <a:lstStyle/>
                    <a:p>
                      <a:endParaRPr lang="ru-RU" sz="1400" dirty="0"/>
                    </a:p>
                  </a:txBody>
                  <a:tcPr marL="91432" marR="91432" marT="45739" marB="45739"/>
                </a:tc>
                <a:tc>
                  <a:txBody>
                    <a:bodyPr/>
                    <a:lstStyle/>
                    <a:p>
                      <a:endParaRPr lang="ru-RU" sz="1600" dirty="0"/>
                    </a:p>
                  </a:txBody>
                  <a:tcPr marL="91432" marR="91432" marT="45739" marB="45739"/>
                </a:tc>
                <a:tc>
                  <a:txBody>
                    <a:bodyPr/>
                    <a:lstStyle/>
                    <a:p>
                      <a:endParaRPr lang="ru-RU" sz="1400" dirty="0"/>
                    </a:p>
                  </a:txBody>
                  <a:tcPr marL="91432" marR="91432" marT="45739" marB="45739"/>
                </a:tc>
                <a:tc>
                  <a:txBody>
                    <a:bodyPr/>
                    <a:lstStyle/>
                    <a:p>
                      <a:endParaRPr lang="ru-RU" sz="1400" dirty="0"/>
                    </a:p>
                  </a:txBody>
                  <a:tcPr marL="91432" marR="91432" marT="45739" marB="45739"/>
                </a:tc>
                <a:tc>
                  <a:txBody>
                    <a:bodyPr/>
                    <a:lstStyle/>
                    <a:p>
                      <a:endParaRPr lang="ru-RU" sz="1400" dirty="0"/>
                    </a:p>
                  </a:txBody>
                  <a:tcPr marL="91432" marR="91432" marT="45739" marB="45739"/>
                </a:tc>
              </a:tr>
            </a:tbl>
          </a:graphicData>
        </a:graphic>
      </p:graphicFrame>
      <p:sp>
        <p:nvSpPr>
          <p:cNvPr id="25631" name="TextBox 6"/>
          <p:cNvSpPr txBox="1">
            <a:spLocks noChangeArrowheads="1"/>
          </p:cNvSpPr>
          <p:nvPr/>
        </p:nvSpPr>
        <p:spPr bwMode="auto">
          <a:xfrm>
            <a:off x="52388" y="4460875"/>
            <a:ext cx="9118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7F7F7F"/>
                </a:solidFill>
                <a:latin typeface="Century Gothic" pitchFamily="34" charset="0"/>
              </a:defRPr>
            </a:lvl1pPr>
            <a:lvl2pPr>
              <a:defRPr sz="1600">
                <a:solidFill>
                  <a:srgbClr val="7F7F7F"/>
                </a:solidFill>
                <a:latin typeface="Century Gothic" pitchFamily="34" charset="0"/>
              </a:defRPr>
            </a:lvl2pPr>
            <a:lvl3pPr>
              <a:defRPr sz="1600">
                <a:solidFill>
                  <a:srgbClr val="7F7F7F"/>
                </a:solidFill>
                <a:latin typeface="Century Gothic" pitchFamily="34" charset="0"/>
              </a:defRPr>
            </a:lvl3pPr>
            <a:lvl4pPr>
              <a:defRPr sz="1600">
                <a:solidFill>
                  <a:srgbClr val="7F7F7F"/>
                </a:solidFill>
                <a:latin typeface="Century Gothic" pitchFamily="34" charset="0"/>
              </a:defRPr>
            </a:lvl4pPr>
            <a:lvl5pPr>
              <a:defRPr sz="1600">
                <a:solidFill>
                  <a:srgbClr val="7F7F7F"/>
                </a:solidFill>
                <a:latin typeface="Century Gothic" pitchFamily="34" charset="0"/>
              </a:defRPr>
            </a:lvl5pPr>
            <a:lvl6pPr eaLnBrk="0" fontAlgn="base" hangingPunct="0">
              <a:spcAft>
                <a:spcPct val="0"/>
              </a:spcAft>
              <a:buFont typeface="Arial" charset="0"/>
              <a:buChar char="•"/>
              <a:defRPr sz="1600">
                <a:solidFill>
                  <a:srgbClr val="7F7F7F"/>
                </a:solidFill>
                <a:latin typeface="Century Gothic" pitchFamily="34" charset="0"/>
              </a:defRPr>
            </a:lvl6pPr>
            <a:lvl7pPr eaLnBrk="0" fontAlgn="base" hangingPunct="0">
              <a:spcAft>
                <a:spcPct val="0"/>
              </a:spcAft>
              <a:buFont typeface="Arial" charset="0"/>
              <a:defRPr sz="1600">
                <a:solidFill>
                  <a:srgbClr val="7F7F7F"/>
                </a:solidFill>
                <a:latin typeface="Century Gothic" pitchFamily="34" charset="0"/>
              </a:defRPr>
            </a:lvl7pPr>
            <a:lvl8pPr eaLnBrk="0" fontAlgn="base" hangingPunct="0">
              <a:spcAft>
                <a:spcPct val="0"/>
              </a:spcAft>
              <a:buFont typeface="Arial" charset="0"/>
              <a:buChar char="•"/>
              <a:defRPr sz="1600">
                <a:solidFill>
                  <a:srgbClr val="7F7F7F"/>
                </a:solidFill>
                <a:latin typeface="Century Gothic" pitchFamily="34" charset="0"/>
              </a:defRPr>
            </a:lvl8pPr>
            <a:lvl9pPr eaLnBrk="0" fontAlgn="base" hangingPunct="0">
              <a:spcAft>
                <a:spcPct val="0"/>
              </a:spcAft>
              <a:buFont typeface="Arial" charset="0"/>
              <a:defRPr sz="1600">
                <a:solidFill>
                  <a:srgbClr val="7F7F7F"/>
                </a:solidFill>
                <a:latin typeface="Century Gothic" pitchFamily="34" charset="0"/>
              </a:defRPr>
            </a:lvl9pPr>
          </a:lstStyle>
          <a:p>
            <a:pPr marL="342900" indent="-342900">
              <a:buFont typeface="Arial" charset="0"/>
              <a:buChar char="•"/>
            </a:pPr>
            <a:r>
              <a:rPr lang="ru-RU" altLang="ru-RU">
                <a:solidFill>
                  <a:srgbClr val="003366"/>
                </a:solidFill>
                <a:latin typeface="Arial" charset="0"/>
              </a:rPr>
              <a:t>Руководитель проекта передает заключение и рецензию на выполненную обучающимся работу комиссии за 2 дня до начала защиты проекта</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0" y="0"/>
            <a:ext cx="8094663" cy="1046163"/>
          </a:xfrm>
          <a:prstGeom prst="rect">
            <a:avLst/>
          </a:prstGeom>
          <a:solidFill>
            <a:schemeClr val="accent1">
              <a:lumMod val="40000"/>
              <a:lumOff val="60000"/>
            </a:schemeClr>
          </a:solidFill>
          <a:ln>
            <a:noFill/>
          </a:ln>
          <a:extLst/>
        </p:spPr>
        <p:txBody>
          <a:bodyPr/>
          <a:lst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0" indent="0" algn="ctr" fontAlgn="auto">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Документация классного руководителя</a:t>
            </a:r>
          </a:p>
        </p:txBody>
      </p:sp>
      <p:pic>
        <p:nvPicPr>
          <p:cNvPr id="2662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TextBox 3"/>
          <p:cNvSpPr txBox="1">
            <a:spLocks noChangeArrowheads="1"/>
          </p:cNvSpPr>
          <p:nvPr/>
        </p:nvSpPr>
        <p:spPr bwMode="auto">
          <a:xfrm>
            <a:off x="0" y="1216025"/>
            <a:ext cx="9118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7F7F7F"/>
                </a:solidFill>
                <a:latin typeface="Century Gothic" pitchFamily="34" charset="0"/>
              </a:defRPr>
            </a:lvl1pPr>
            <a:lvl2pPr>
              <a:defRPr sz="1600">
                <a:solidFill>
                  <a:srgbClr val="7F7F7F"/>
                </a:solidFill>
                <a:latin typeface="Century Gothic" pitchFamily="34" charset="0"/>
              </a:defRPr>
            </a:lvl2pPr>
            <a:lvl3pPr>
              <a:defRPr sz="1600">
                <a:solidFill>
                  <a:srgbClr val="7F7F7F"/>
                </a:solidFill>
                <a:latin typeface="Century Gothic" pitchFamily="34" charset="0"/>
              </a:defRPr>
            </a:lvl3pPr>
            <a:lvl4pPr>
              <a:defRPr sz="1600">
                <a:solidFill>
                  <a:srgbClr val="7F7F7F"/>
                </a:solidFill>
                <a:latin typeface="Century Gothic" pitchFamily="34" charset="0"/>
              </a:defRPr>
            </a:lvl4pPr>
            <a:lvl5pPr>
              <a:defRPr sz="1600">
                <a:solidFill>
                  <a:srgbClr val="7F7F7F"/>
                </a:solidFill>
                <a:latin typeface="Century Gothic" pitchFamily="34" charset="0"/>
              </a:defRPr>
            </a:lvl5pPr>
            <a:lvl6pPr eaLnBrk="0" fontAlgn="base" hangingPunct="0">
              <a:spcAft>
                <a:spcPct val="0"/>
              </a:spcAft>
              <a:buFont typeface="Arial" charset="0"/>
              <a:buChar char="•"/>
              <a:defRPr sz="1600">
                <a:solidFill>
                  <a:srgbClr val="7F7F7F"/>
                </a:solidFill>
                <a:latin typeface="Century Gothic" pitchFamily="34" charset="0"/>
              </a:defRPr>
            </a:lvl6pPr>
            <a:lvl7pPr eaLnBrk="0" fontAlgn="base" hangingPunct="0">
              <a:spcAft>
                <a:spcPct val="0"/>
              </a:spcAft>
              <a:buFont typeface="Arial" charset="0"/>
              <a:defRPr sz="1600">
                <a:solidFill>
                  <a:srgbClr val="7F7F7F"/>
                </a:solidFill>
                <a:latin typeface="Century Gothic" pitchFamily="34" charset="0"/>
              </a:defRPr>
            </a:lvl7pPr>
            <a:lvl8pPr eaLnBrk="0" fontAlgn="base" hangingPunct="0">
              <a:spcAft>
                <a:spcPct val="0"/>
              </a:spcAft>
              <a:buFont typeface="Arial" charset="0"/>
              <a:buChar char="•"/>
              <a:defRPr sz="1600">
                <a:solidFill>
                  <a:srgbClr val="7F7F7F"/>
                </a:solidFill>
                <a:latin typeface="Century Gothic" pitchFamily="34" charset="0"/>
              </a:defRPr>
            </a:lvl8pPr>
            <a:lvl9pPr eaLnBrk="0" fontAlgn="base" hangingPunct="0">
              <a:spcAft>
                <a:spcPct val="0"/>
              </a:spcAft>
              <a:buFont typeface="Arial" charset="0"/>
              <a:defRPr sz="1600">
                <a:solidFill>
                  <a:srgbClr val="7F7F7F"/>
                </a:solidFill>
                <a:latin typeface="Century Gothic" pitchFamily="34" charset="0"/>
              </a:defRPr>
            </a:lvl9pPr>
          </a:lstStyle>
          <a:p>
            <a:pPr marL="342900" indent="-342900" algn="ctr">
              <a:buFont typeface="Arial" charset="0"/>
              <a:buChar char="•"/>
            </a:pPr>
            <a:r>
              <a:rPr lang="ru-RU" altLang="ru-RU">
                <a:solidFill>
                  <a:srgbClr val="003366"/>
                </a:solidFill>
                <a:latin typeface="Arial" charset="0"/>
              </a:rPr>
              <a:t>Лист ознакомления родителей с результатами защиты ИИП</a:t>
            </a:r>
            <a:endParaRPr lang="ru-RU" altLang="ru-RU">
              <a:solidFill>
                <a:schemeClr val="tx1"/>
              </a:solidFill>
              <a:latin typeface="Arial" charset="0"/>
            </a:endParaRPr>
          </a:p>
        </p:txBody>
      </p:sp>
      <p:graphicFrame>
        <p:nvGraphicFramePr>
          <p:cNvPr id="5" name="Таблица 4"/>
          <p:cNvGraphicFramePr>
            <a:graphicFrameLocks noGrp="1"/>
          </p:cNvGraphicFramePr>
          <p:nvPr/>
        </p:nvGraphicFramePr>
        <p:xfrm>
          <a:off x="203200" y="1773238"/>
          <a:ext cx="8712200" cy="1935180"/>
        </p:xfrm>
        <a:graphic>
          <a:graphicData uri="http://schemas.openxmlformats.org/drawingml/2006/table">
            <a:tbl>
              <a:tblPr firstRow="1" bandRow="1">
                <a:tableStyleId>{5C22544A-7EE6-4342-B048-85BDC9FD1C3A}</a:tableStyleId>
              </a:tblPr>
              <a:tblGrid>
                <a:gridCol w="620486"/>
                <a:gridCol w="1559904"/>
                <a:gridCol w="1559904"/>
                <a:gridCol w="1372716"/>
                <a:gridCol w="1162263"/>
                <a:gridCol w="1162263"/>
                <a:gridCol w="1274664"/>
              </a:tblGrid>
              <a:tr h="822919">
                <a:tc>
                  <a:txBody>
                    <a:bodyPr/>
                    <a:lstStyle/>
                    <a:p>
                      <a:r>
                        <a:rPr lang="ru-RU" sz="1600" dirty="0" smtClean="0"/>
                        <a:t>№ п/п</a:t>
                      </a:r>
                      <a:endParaRPr lang="ru-RU" sz="1600" dirty="0"/>
                    </a:p>
                  </a:txBody>
                  <a:tcPr marL="91432" marR="91432" marT="45708" marB="45708"/>
                </a:tc>
                <a:tc>
                  <a:txBody>
                    <a:bodyPr/>
                    <a:lstStyle/>
                    <a:p>
                      <a:r>
                        <a:rPr lang="ru-RU" sz="1600" dirty="0" smtClean="0"/>
                        <a:t>ФИО ученика</a:t>
                      </a:r>
                      <a:endParaRPr lang="ru-RU" sz="1600" dirty="0"/>
                    </a:p>
                  </a:txBody>
                  <a:tcPr marL="91432" marR="91432" marT="45708" marB="4570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t>Тема проекта</a:t>
                      </a:r>
                    </a:p>
                    <a:p>
                      <a:endParaRPr lang="ru-RU" sz="1600" dirty="0"/>
                    </a:p>
                  </a:txBody>
                  <a:tcPr marL="91432" marR="91432" marT="45708" marB="45708"/>
                </a:tc>
                <a:tc>
                  <a:txBody>
                    <a:bodyPr/>
                    <a:lstStyle/>
                    <a:p>
                      <a:r>
                        <a:rPr lang="ru-RU" sz="1600" baseline="0" dirty="0" smtClean="0"/>
                        <a:t> Сроки выполнения проекта</a:t>
                      </a:r>
                      <a:endParaRPr lang="ru-RU" sz="1600" dirty="0"/>
                    </a:p>
                  </a:txBody>
                  <a:tcPr marL="91432" marR="91432" marT="45708" marB="45708"/>
                </a:tc>
                <a:tc>
                  <a:txBody>
                    <a:bodyPr/>
                    <a:lstStyle/>
                    <a:p>
                      <a:r>
                        <a:rPr lang="ru-RU" sz="1600" dirty="0" smtClean="0"/>
                        <a:t>Дата</a:t>
                      </a:r>
                      <a:r>
                        <a:rPr lang="ru-RU" sz="1600" baseline="0" dirty="0" smtClean="0"/>
                        <a:t> защиты</a:t>
                      </a:r>
                      <a:r>
                        <a:rPr lang="ru-RU" sz="1600" dirty="0" smtClean="0"/>
                        <a:t> проекта</a:t>
                      </a:r>
                      <a:endParaRPr lang="ru-RU" sz="1600" dirty="0"/>
                    </a:p>
                  </a:txBody>
                  <a:tcPr marL="91432" marR="91432" marT="45708" marB="45708"/>
                </a:tc>
                <a:tc>
                  <a:txBody>
                    <a:bodyPr/>
                    <a:lstStyle/>
                    <a:p>
                      <a:r>
                        <a:rPr lang="ru-RU" sz="1600" dirty="0" smtClean="0"/>
                        <a:t>Итоговая оценка проекта</a:t>
                      </a:r>
                      <a:endParaRPr lang="ru-RU" sz="1600" dirty="0"/>
                    </a:p>
                  </a:txBody>
                  <a:tcPr marL="91432" marR="91432" marT="45708" marB="45708"/>
                </a:tc>
                <a:tc>
                  <a:txBody>
                    <a:bodyPr/>
                    <a:lstStyle/>
                    <a:p>
                      <a:r>
                        <a:rPr lang="ru-RU" sz="1600" dirty="0" smtClean="0"/>
                        <a:t>Подпись родителя</a:t>
                      </a:r>
                      <a:endParaRPr lang="ru-RU" sz="1600" dirty="0"/>
                    </a:p>
                  </a:txBody>
                  <a:tcPr marL="91432" marR="91432" marT="45708" marB="45708"/>
                </a:tc>
              </a:tr>
              <a:tr h="370748">
                <a:tc>
                  <a:txBody>
                    <a:bodyPr/>
                    <a:lstStyle/>
                    <a:p>
                      <a:r>
                        <a:rPr lang="ru-RU" sz="1600" dirty="0" smtClean="0">
                          <a:solidFill>
                            <a:srgbClr val="003366"/>
                          </a:solidFill>
                        </a:rPr>
                        <a:t>1.</a:t>
                      </a:r>
                      <a:endParaRPr lang="ru-RU" sz="1600" dirty="0">
                        <a:solidFill>
                          <a:srgbClr val="003366"/>
                        </a:solidFill>
                      </a:endParaRPr>
                    </a:p>
                  </a:txBody>
                  <a:tcPr marL="91432" marR="91432" marT="45708" marB="45708"/>
                </a:tc>
                <a:tc>
                  <a:txBody>
                    <a:bodyPr/>
                    <a:lstStyle/>
                    <a:p>
                      <a:endParaRPr lang="ru-RU" sz="1600" dirty="0"/>
                    </a:p>
                  </a:txBody>
                  <a:tcPr marL="91432" marR="91432" marT="45708" marB="45708"/>
                </a:tc>
                <a:tc>
                  <a:txBody>
                    <a:bodyPr/>
                    <a:lstStyle/>
                    <a:p>
                      <a:endParaRPr lang="ru-RU" sz="1400" dirty="0"/>
                    </a:p>
                  </a:txBody>
                  <a:tcPr marL="91432" marR="91432" marT="45708" marB="45708"/>
                </a:tc>
                <a:tc>
                  <a:txBody>
                    <a:bodyPr/>
                    <a:lstStyle/>
                    <a:p>
                      <a:endParaRPr lang="ru-RU" sz="1400" dirty="0"/>
                    </a:p>
                  </a:txBody>
                  <a:tcPr marL="91432" marR="91432" marT="45708" marB="45708"/>
                </a:tc>
                <a:tc>
                  <a:txBody>
                    <a:bodyPr/>
                    <a:lstStyle/>
                    <a:p>
                      <a:endParaRPr lang="ru-RU" sz="1400" dirty="0"/>
                    </a:p>
                  </a:txBody>
                  <a:tcPr marL="91432" marR="91432" marT="45708" marB="45708"/>
                </a:tc>
                <a:tc>
                  <a:txBody>
                    <a:bodyPr/>
                    <a:lstStyle/>
                    <a:p>
                      <a:endParaRPr lang="ru-RU" sz="1400" dirty="0"/>
                    </a:p>
                  </a:txBody>
                  <a:tcPr marL="91432" marR="91432" marT="45708" marB="45708"/>
                </a:tc>
                <a:tc>
                  <a:txBody>
                    <a:bodyPr/>
                    <a:lstStyle/>
                    <a:p>
                      <a:endParaRPr lang="ru-RU" sz="1400"/>
                    </a:p>
                  </a:txBody>
                  <a:tcPr marL="91432" marR="91432" marT="45708" marB="45708"/>
                </a:tc>
              </a:tr>
              <a:tr h="370748">
                <a:tc>
                  <a:txBody>
                    <a:bodyPr/>
                    <a:lstStyle/>
                    <a:p>
                      <a:r>
                        <a:rPr lang="ru-RU" sz="1600" dirty="0" smtClean="0">
                          <a:solidFill>
                            <a:srgbClr val="003366"/>
                          </a:solidFill>
                        </a:rPr>
                        <a:t>2.</a:t>
                      </a:r>
                      <a:endParaRPr lang="ru-RU" sz="1600" dirty="0">
                        <a:solidFill>
                          <a:srgbClr val="003366"/>
                        </a:solidFill>
                      </a:endParaRPr>
                    </a:p>
                  </a:txBody>
                  <a:tcPr marL="91432" marR="91432" marT="45708" marB="45708"/>
                </a:tc>
                <a:tc>
                  <a:txBody>
                    <a:bodyPr/>
                    <a:lstStyle/>
                    <a:p>
                      <a:endParaRPr lang="ru-RU" sz="1600" dirty="0"/>
                    </a:p>
                  </a:txBody>
                  <a:tcPr marL="91432" marR="91432" marT="45708" marB="45708"/>
                </a:tc>
                <a:tc>
                  <a:txBody>
                    <a:bodyPr/>
                    <a:lstStyle/>
                    <a:p>
                      <a:endParaRPr lang="ru-RU" sz="1400" dirty="0"/>
                    </a:p>
                  </a:txBody>
                  <a:tcPr marL="91432" marR="91432" marT="45708" marB="45708"/>
                </a:tc>
                <a:tc>
                  <a:txBody>
                    <a:bodyPr/>
                    <a:lstStyle/>
                    <a:p>
                      <a:endParaRPr lang="ru-RU" sz="1400" dirty="0"/>
                    </a:p>
                  </a:txBody>
                  <a:tcPr marL="91432" marR="91432" marT="45708" marB="45708"/>
                </a:tc>
                <a:tc>
                  <a:txBody>
                    <a:bodyPr/>
                    <a:lstStyle/>
                    <a:p>
                      <a:endParaRPr lang="ru-RU" sz="1400" dirty="0"/>
                    </a:p>
                  </a:txBody>
                  <a:tcPr marL="91432" marR="91432" marT="45708" marB="45708"/>
                </a:tc>
                <a:tc>
                  <a:txBody>
                    <a:bodyPr/>
                    <a:lstStyle/>
                    <a:p>
                      <a:endParaRPr lang="ru-RU" sz="1400" dirty="0"/>
                    </a:p>
                  </a:txBody>
                  <a:tcPr marL="91432" marR="91432" marT="45708" marB="45708"/>
                </a:tc>
                <a:tc>
                  <a:txBody>
                    <a:bodyPr/>
                    <a:lstStyle/>
                    <a:p>
                      <a:endParaRPr lang="ru-RU" sz="1400" dirty="0"/>
                    </a:p>
                  </a:txBody>
                  <a:tcPr marL="91432" marR="91432" marT="45708" marB="45708"/>
                </a:tc>
              </a:tr>
              <a:tr h="370748">
                <a:tc>
                  <a:txBody>
                    <a:bodyPr/>
                    <a:lstStyle/>
                    <a:p>
                      <a:r>
                        <a:rPr lang="ru-RU" sz="1600" dirty="0" smtClean="0">
                          <a:solidFill>
                            <a:srgbClr val="003366"/>
                          </a:solidFill>
                        </a:rPr>
                        <a:t>3…</a:t>
                      </a:r>
                      <a:endParaRPr lang="ru-RU" sz="1600" dirty="0">
                        <a:solidFill>
                          <a:srgbClr val="003366"/>
                        </a:solidFill>
                      </a:endParaRPr>
                    </a:p>
                  </a:txBody>
                  <a:tcPr marL="91432" marR="91432" marT="45708" marB="45708"/>
                </a:tc>
                <a:tc>
                  <a:txBody>
                    <a:bodyPr/>
                    <a:lstStyle/>
                    <a:p>
                      <a:endParaRPr lang="ru-RU" sz="1600" dirty="0"/>
                    </a:p>
                  </a:txBody>
                  <a:tcPr marL="91432" marR="91432" marT="45708" marB="45708"/>
                </a:tc>
                <a:tc>
                  <a:txBody>
                    <a:bodyPr/>
                    <a:lstStyle/>
                    <a:p>
                      <a:endParaRPr lang="ru-RU" sz="1400" dirty="0"/>
                    </a:p>
                  </a:txBody>
                  <a:tcPr marL="91432" marR="91432" marT="45708" marB="45708"/>
                </a:tc>
                <a:tc>
                  <a:txBody>
                    <a:bodyPr/>
                    <a:lstStyle/>
                    <a:p>
                      <a:endParaRPr lang="ru-RU" sz="1400" dirty="0"/>
                    </a:p>
                  </a:txBody>
                  <a:tcPr marL="91432" marR="91432" marT="45708" marB="45708"/>
                </a:tc>
                <a:tc>
                  <a:txBody>
                    <a:bodyPr/>
                    <a:lstStyle/>
                    <a:p>
                      <a:endParaRPr lang="ru-RU" sz="1400" dirty="0"/>
                    </a:p>
                  </a:txBody>
                  <a:tcPr marL="91432" marR="91432" marT="45708" marB="45708"/>
                </a:tc>
                <a:tc>
                  <a:txBody>
                    <a:bodyPr/>
                    <a:lstStyle/>
                    <a:p>
                      <a:endParaRPr lang="ru-RU" sz="1400" dirty="0"/>
                    </a:p>
                  </a:txBody>
                  <a:tcPr marL="91432" marR="91432" marT="45708" marB="45708"/>
                </a:tc>
                <a:tc>
                  <a:txBody>
                    <a:bodyPr/>
                    <a:lstStyle/>
                    <a:p>
                      <a:endParaRPr lang="ru-RU" sz="1400" dirty="0"/>
                    </a:p>
                  </a:txBody>
                  <a:tcPr marL="91432" marR="91432" marT="45708" marB="45708"/>
                </a:tc>
              </a:tr>
            </a:tbl>
          </a:graphicData>
        </a:graphic>
      </p:graphicFrame>
      <p:sp>
        <p:nvSpPr>
          <p:cNvPr id="7" name="TextBox 6"/>
          <p:cNvSpPr txBox="1"/>
          <p:nvPr/>
        </p:nvSpPr>
        <p:spPr>
          <a:xfrm>
            <a:off x="0" y="3933825"/>
            <a:ext cx="9118600" cy="2646363"/>
          </a:xfrm>
          <a:prstGeom prst="rect">
            <a:avLst/>
          </a:prstGeom>
          <a:noFill/>
        </p:spPr>
        <p:txBody>
          <a:bodyPr>
            <a:spAutoFit/>
          </a:bodyPr>
          <a:lstStyle/>
          <a:p>
            <a:pPr marL="342900" indent="-342900">
              <a:buFont typeface="Arial" panose="020B0604020202020204" pitchFamily="34" charset="0"/>
              <a:buChar char="•"/>
              <a:defRPr/>
            </a:pPr>
            <a:r>
              <a:rPr lang="ru-RU" sz="2200" dirty="0">
                <a:solidFill>
                  <a:srgbClr val="003366"/>
                </a:solidFill>
              </a:rPr>
              <a:t>Классный руководитель после защиты проекта выставляет итоговую оценку в графу «Проектная деятельность» или «Экзамен» в классном журнале и личном деле обучающегося</a:t>
            </a:r>
          </a:p>
          <a:p>
            <a:pPr marL="342900" indent="-342900">
              <a:buFont typeface="Arial" panose="020B0604020202020204" pitchFamily="34" charset="0"/>
              <a:buChar char="•"/>
              <a:defRPr/>
            </a:pPr>
            <a:endParaRPr lang="ru-RU" sz="1000" dirty="0">
              <a:solidFill>
                <a:srgbClr val="003366"/>
              </a:solidFill>
            </a:endParaRPr>
          </a:p>
          <a:p>
            <a:pPr marL="342900" indent="-342900">
              <a:buFont typeface="Arial" panose="020B0604020202020204" pitchFamily="34" charset="0"/>
              <a:buChar char="•"/>
              <a:defRPr/>
            </a:pPr>
            <a:r>
              <a:rPr lang="ru-RU" sz="2200" dirty="0">
                <a:solidFill>
                  <a:srgbClr val="003366"/>
                </a:solidFill>
              </a:rPr>
              <a:t>Знакомит родителей (законных представителей) обучающихся с итоговой оценкой ИИП под роспись на основании протоколов комиссии</a:t>
            </a:r>
          </a:p>
          <a:p>
            <a:pPr>
              <a:defRPr/>
            </a:pPr>
            <a:endParaRPr lang="ru-RU" sz="2400" dirty="0">
              <a:solidFill>
                <a:srgbClr val="003366"/>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Прямоугольник 1"/>
          <p:cNvSpPr>
            <a:spLocks noChangeArrowheads="1"/>
          </p:cNvSpPr>
          <p:nvPr/>
        </p:nvSpPr>
        <p:spPr bwMode="auto">
          <a:xfrm>
            <a:off x="179388" y="1397000"/>
            <a:ext cx="8785225"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 typeface="Arial" charset="0"/>
              <a:buChar char="•"/>
            </a:pPr>
            <a:r>
              <a:rPr lang="ru-RU" altLang="ru-RU" sz="2400">
                <a:solidFill>
                  <a:srgbClr val="003366"/>
                </a:solidFill>
              </a:rPr>
              <a:t>качество выполненного проекта и подход к описанию его результатов позволяют в целом </a:t>
            </a:r>
            <a:r>
              <a:rPr lang="ru-RU" altLang="ru-RU" sz="2400" b="1" i="1">
                <a:solidFill>
                  <a:srgbClr val="003366"/>
                </a:solidFill>
              </a:rPr>
              <a:t>оценить способность учащихся </a:t>
            </a:r>
            <a:r>
              <a:rPr lang="ru-RU" altLang="ru-RU" sz="2400">
                <a:solidFill>
                  <a:srgbClr val="003366"/>
                </a:solidFill>
              </a:rPr>
              <a:t>производить значимый для себя и/или других людей продукт, наличие творческого потенциала, способность довести дело до конца, ответственность, умения проектировать и осуществлять целесообразную и результативную деятельность </a:t>
            </a:r>
          </a:p>
        </p:txBody>
      </p:sp>
      <p:sp>
        <p:nvSpPr>
          <p:cNvPr id="3" name="Rectangle 3"/>
          <p:cNvSpPr txBox="1">
            <a:spLocks noChangeArrowheads="1"/>
          </p:cNvSpPr>
          <p:nvPr/>
        </p:nvSpPr>
        <p:spPr bwMode="auto">
          <a:xfrm>
            <a:off x="0" y="0"/>
            <a:ext cx="8094663" cy="1046163"/>
          </a:xfrm>
          <a:prstGeom prst="rect">
            <a:avLst/>
          </a:prstGeom>
          <a:solidFill>
            <a:schemeClr val="accent1">
              <a:lumMod val="40000"/>
              <a:lumOff val="60000"/>
            </a:schemeClr>
          </a:solidFill>
          <a:ln>
            <a:noFill/>
          </a:ln>
          <a:extLst/>
        </p:spPr>
        <p:txBody>
          <a:bodyPr/>
          <a:lst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0" indent="0" algn="ctr" fontAlgn="auto">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Индивидуальный итоговый проект</a:t>
            </a:r>
          </a:p>
        </p:txBody>
      </p:sp>
      <p:pic>
        <p:nvPicPr>
          <p:cNvPr id="27652"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Индивидуальный итоговый проект</a:t>
            </a:r>
          </a:p>
        </p:txBody>
      </p:sp>
      <p:sp>
        <p:nvSpPr>
          <p:cNvPr id="2" name="TextBox 1"/>
          <p:cNvSpPr txBox="1"/>
          <p:nvPr/>
        </p:nvSpPr>
        <p:spPr>
          <a:xfrm>
            <a:off x="0" y="1046163"/>
            <a:ext cx="8893175" cy="5540375"/>
          </a:xfrm>
          <a:prstGeom prst="rect">
            <a:avLst/>
          </a:prstGeom>
          <a:noFill/>
        </p:spPr>
        <p:txBody>
          <a:bodyPr>
            <a:spAutoFit/>
          </a:bodyPr>
          <a:lstStyle/>
          <a:p>
            <a:pPr marL="342900" indent="-342900">
              <a:buFont typeface="Arial" panose="020B0604020202020204" pitchFamily="34" charset="0"/>
              <a:buChar char="•"/>
              <a:defRPr/>
            </a:pPr>
            <a:r>
              <a:rPr lang="ru-RU" sz="2000" u="sng" dirty="0">
                <a:solidFill>
                  <a:srgbClr val="003366"/>
                </a:solidFill>
              </a:rPr>
              <a:t>оценка уровня сформированности метапредметных результатов</a:t>
            </a:r>
            <a:r>
              <a:rPr lang="ru-RU" sz="2000" dirty="0">
                <a:solidFill>
                  <a:srgbClr val="003366"/>
                </a:solidFill>
              </a:rPr>
              <a:t>, полученных учащимися в ходе освоения междисциплинарных учебных программ </a:t>
            </a:r>
          </a:p>
          <a:p>
            <a:pPr marL="342900" indent="-342900">
              <a:buFont typeface="Arial" panose="020B0604020202020204" pitchFamily="34" charset="0"/>
              <a:buChar char="•"/>
              <a:defRPr/>
            </a:pPr>
            <a:endParaRPr lang="ru-RU" sz="2000" dirty="0">
              <a:solidFill>
                <a:srgbClr val="003366"/>
              </a:solidFill>
            </a:endParaRPr>
          </a:p>
          <a:p>
            <a:pPr marL="342900" indent="-342900">
              <a:buFont typeface="Arial" panose="020B0604020202020204" pitchFamily="34" charset="0"/>
              <a:buChar char="•"/>
              <a:defRPr/>
            </a:pPr>
            <a:r>
              <a:rPr lang="ru-RU" sz="2000" dirty="0">
                <a:solidFill>
                  <a:srgbClr val="003366"/>
                </a:solidFill>
              </a:rPr>
              <a:t>представляет собой учебный проект, выполняемый учащимся в рамках одного или нескольких учебных предметов с целью </a:t>
            </a:r>
            <a:r>
              <a:rPr lang="ru-RU" sz="2000" b="1" dirty="0">
                <a:solidFill>
                  <a:srgbClr val="003366"/>
                </a:solidFill>
              </a:rPr>
              <a:t>демонстрации своих</a:t>
            </a:r>
            <a:r>
              <a:rPr lang="ru-RU" sz="2000" dirty="0">
                <a:solidFill>
                  <a:srgbClr val="003366"/>
                </a:solidFill>
              </a:rPr>
              <a:t> </a:t>
            </a:r>
            <a:r>
              <a:rPr lang="ru-RU" sz="2000" b="1" dirty="0">
                <a:solidFill>
                  <a:srgbClr val="003366"/>
                </a:solidFill>
              </a:rPr>
              <a:t>достижений</a:t>
            </a:r>
            <a:r>
              <a:rPr lang="ru-RU" sz="2000" dirty="0">
                <a:solidFill>
                  <a:srgbClr val="003366"/>
                </a:solidFill>
              </a:rPr>
              <a:t> в самостоятельном освоении содержания и методов избранных областей знаний и видов деятельности, </a:t>
            </a:r>
            <a:r>
              <a:rPr lang="ru-RU" sz="2000" b="1" dirty="0">
                <a:solidFill>
                  <a:srgbClr val="003366"/>
                </a:solidFill>
              </a:rPr>
              <a:t>способности</a:t>
            </a:r>
            <a:r>
              <a:rPr lang="ru-RU" sz="2000" dirty="0">
                <a:solidFill>
                  <a:srgbClr val="003366"/>
                </a:solidFill>
              </a:rPr>
              <a:t> проектировать и осуществлять целесообразную и результативную деятельность </a:t>
            </a:r>
          </a:p>
          <a:p>
            <a:pPr marL="342900" indent="-342900">
              <a:buFont typeface="Arial" panose="020B0604020202020204" pitchFamily="34" charset="0"/>
              <a:buChar char="•"/>
              <a:defRPr/>
            </a:pPr>
            <a:endParaRPr lang="ru-RU" sz="2000" dirty="0">
              <a:solidFill>
                <a:srgbClr val="003366"/>
              </a:solidFill>
            </a:endParaRPr>
          </a:p>
          <a:p>
            <a:pPr marL="342900" indent="-342900">
              <a:buFont typeface="Arial" panose="020B0604020202020204" pitchFamily="34" charset="0"/>
              <a:buChar char="•"/>
              <a:defRPr/>
            </a:pPr>
            <a:r>
              <a:rPr lang="ru-RU" sz="2000" dirty="0">
                <a:solidFill>
                  <a:srgbClr val="003366"/>
                </a:solidFill>
              </a:rPr>
              <a:t>выполнение обязательно для каждого учащегося, занимающегося по ФГОС (5 – 9 класс)</a:t>
            </a:r>
          </a:p>
          <a:p>
            <a:pPr marL="342900" indent="-342900">
              <a:buFont typeface="Arial" panose="020B0604020202020204" pitchFamily="34" charset="0"/>
              <a:buChar char="•"/>
              <a:defRPr/>
            </a:pPr>
            <a:endParaRPr lang="ru-RU" sz="2000" dirty="0">
              <a:solidFill>
                <a:srgbClr val="003366"/>
              </a:solidFill>
            </a:endParaRPr>
          </a:p>
          <a:p>
            <a:pPr marL="342900" indent="-342900">
              <a:buFont typeface="Arial" panose="020B0604020202020204" pitchFamily="34" charset="0"/>
              <a:buChar char="•"/>
              <a:defRPr/>
            </a:pPr>
            <a:r>
              <a:rPr lang="ru-RU" sz="2000" dirty="0">
                <a:solidFill>
                  <a:srgbClr val="003366"/>
                </a:solidFill>
              </a:rPr>
              <a:t>невыполнение равноценно получению «неудовлетворительной» оценки по любому учебному предмету</a:t>
            </a:r>
          </a:p>
          <a:p>
            <a:pPr marL="457200" indent="-457200">
              <a:buFont typeface="Arial" panose="020B0604020202020204" pitchFamily="34" charset="0"/>
              <a:buChar char="•"/>
              <a:defRPr/>
            </a:pPr>
            <a:endParaRPr lang="ru-RU" sz="1400" dirty="0">
              <a:solidFill>
                <a:srgbClr val="003366"/>
              </a:solidFill>
            </a:endParaRPr>
          </a:p>
          <a:p>
            <a:pPr>
              <a:defRPr/>
            </a:pPr>
            <a:endParaRPr lang="ru-RU" sz="2000" dirty="0"/>
          </a:p>
        </p:txBody>
      </p:sp>
      <p:pic>
        <p:nvPicPr>
          <p:cNvPr id="5124"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Цели индивидуального итогового проекта</a:t>
            </a:r>
          </a:p>
        </p:txBody>
      </p:sp>
      <p:sp>
        <p:nvSpPr>
          <p:cNvPr id="6147" name="TextBox 1"/>
          <p:cNvSpPr txBox="1">
            <a:spLocks noChangeArrowheads="1"/>
          </p:cNvSpPr>
          <p:nvPr/>
        </p:nvSpPr>
        <p:spPr bwMode="auto">
          <a:xfrm>
            <a:off x="0" y="1047750"/>
            <a:ext cx="9118600" cy="409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 typeface="Arial" charset="0"/>
              <a:buChar char="•"/>
            </a:pPr>
            <a:r>
              <a:rPr lang="ru-RU" sz="2000" b="1" dirty="0">
                <a:solidFill>
                  <a:srgbClr val="003366"/>
                </a:solidFill>
              </a:rPr>
              <a:t>демонстрация способности и готовности </a:t>
            </a:r>
            <a:r>
              <a:rPr lang="ru-RU" sz="2000" dirty="0">
                <a:solidFill>
                  <a:srgbClr val="003366"/>
                </a:solidFill>
              </a:rPr>
              <a:t>обучающегося к освоению знаний, их самостоятельному пополнению, переносу и интеграции</a:t>
            </a:r>
          </a:p>
          <a:p>
            <a:pPr eaLnBrk="1" hangingPunct="1">
              <a:buFont typeface="Arial" charset="0"/>
              <a:buChar char="•"/>
            </a:pPr>
            <a:endParaRPr lang="ru-RU" sz="2000" dirty="0">
              <a:solidFill>
                <a:srgbClr val="003366"/>
              </a:solidFill>
            </a:endParaRPr>
          </a:p>
          <a:p>
            <a:pPr eaLnBrk="1" hangingPunct="1">
              <a:buFont typeface="Arial" charset="0"/>
              <a:buChar char="•"/>
            </a:pPr>
            <a:r>
              <a:rPr lang="ru-RU" sz="2000" b="1" dirty="0">
                <a:solidFill>
                  <a:srgbClr val="003366"/>
                </a:solidFill>
              </a:rPr>
              <a:t>выявление</a:t>
            </a:r>
            <a:r>
              <a:rPr lang="ru-RU" sz="2000" dirty="0">
                <a:solidFill>
                  <a:srgbClr val="003366"/>
                </a:solidFill>
              </a:rPr>
              <a:t> у обучающегося </a:t>
            </a:r>
            <a:r>
              <a:rPr lang="ru-RU" sz="2000" b="1" dirty="0">
                <a:solidFill>
                  <a:srgbClr val="003366"/>
                </a:solidFill>
              </a:rPr>
              <a:t>способности </a:t>
            </a:r>
            <a:r>
              <a:rPr lang="ru-RU" sz="2000" dirty="0">
                <a:solidFill>
                  <a:srgbClr val="003366"/>
                </a:solidFill>
              </a:rPr>
              <a:t>к сотрудничеству и коммуникации</a:t>
            </a:r>
          </a:p>
          <a:p>
            <a:pPr eaLnBrk="1" hangingPunct="1">
              <a:buFont typeface="Arial" charset="0"/>
              <a:buChar char="•"/>
            </a:pPr>
            <a:r>
              <a:rPr lang="ru-RU" sz="2000" b="1" dirty="0">
                <a:solidFill>
                  <a:srgbClr val="003366"/>
                </a:solidFill>
              </a:rPr>
              <a:t>формирование</a:t>
            </a:r>
            <a:r>
              <a:rPr lang="ru-RU" sz="2000" dirty="0">
                <a:solidFill>
                  <a:srgbClr val="003366"/>
                </a:solidFill>
              </a:rPr>
              <a:t> </a:t>
            </a:r>
            <a:r>
              <a:rPr lang="ru-RU" sz="2000" b="1" dirty="0">
                <a:solidFill>
                  <a:srgbClr val="003366"/>
                </a:solidFill>
              </a:rPr>
              <a:t>способности</a:t>
            </a:r>
            <a:r>
              <a:rPr lang="ru-RU" sz="2000" dirty="0">
                <a:solidFill>
                  <a:srgbClr val="003366"/>
                </a:solidFill>
              </a:rPr>
              <a:t> к решению личностно и социально значимых проблем и воплощение найденных решений в практику</a:t>
            </a:r>
          </a:p>
          <a:p>
            <a:pPr eaLnBrk="1" hangingPunct="1">
              <a:buFont typeface="Arial" charset="0"/>
              <a:buChar char="•"/>
            </a:pPr>
            <a:endParaRPr lang="ru-RU" sz="2000" dirty="0">
              <a:solidFill>
                <a:srgbClr val="003366"/>
              </a:solidFill>
            </a:endParaRPr>
          </a:p>
          <a:p>
            <a:pPr eaLnBrk="1" hangingPunct="1">
              <a:buFont typeface="Arial" charset="0"/>
              <a:buChar char="•"/>
            </a:pPr>
            <a:r>
              <a:rPr lang="ru-RU" sz="2000" b="1" dirty="0">
                <a:solidFill>
                  <a:srgbClr val="003366"/>
                </a:solidFill>
              </a:rPr>
              <a:t>оценка</a:t>
            </a:r>
            <a:r>
              <a:rPr lang="ru-RU" sz="2000" dirty="0">
                <a:solidFill>
                  <a:srgbClr val="003366"/>
                </a:solidFill>
              </a:rPr>
              <a:t> </a:t>
            </a:r>
            <a:r>
              <a:rPr lang="ru-RU" sz="2000" b="1" dirty="0">
                <a:solidFill>
                  <a:srgbClr val="003366"/>
                </a:solidFill>
              </a:rPr>
              <a:t>способности</a:t>
            </a:r>
            <a:r>
              <a:rPr lang="ru-RU" sz="2000" dirty="0">
                <a:solidFill>
                  <a:srgbClr val="003366"/>
                </a:solidFill>
              </a:rPr>
              <a:t> и </a:t>
            </a:r>
            <a:r>
              <a:rPr lang="ru-RU" sz="2000" b="1" dirty="0">
                <a:solidFill>
                  <a:srgbClr val="003366"/>
                </a:solidFill>
              </a:rPr>
              <a:t>готовности</a:t>
            </a:r>
            <a:r>
              <a:rPr lang="ru-RU" sz="2000" dirty="0">
                <a:solidFill>
                  <a:srgbClr val="003366"/>
                </a:solidFill>
              </a:rPr>
              <a:t> обучающегося к использованию ИКТ в целях обучения и развития</a:t>
            </a:r>
          </a:p>
          <a:p>
            <a:pPr eaLnBrk="1" hangingPunct="1">
              <a:buFont typeface="Arial" charset="0"/>
              <a:buChar char="•"/>
            </a:pPr>
            <a:endParaRPr lang="ru-RU" sz="2000" dirty="0">
              <a:solidFill>
                <a:srgbClr val="003366"/>
              </a:solidFill>
            </a:endParaRPr>
          </a:p>
          <a:p>
            <a:pPr eaLnBrk="1" hangingPunct="1">
              <a:buFont typeface="Arial" charset="0"/>
              <a:buChar char="•"/>
            </a:pPr>
            <a:r>
              <a:rPr lang="ru-RU" sz="2000" b="1" dirty="0">
                <a:solidFill>
                  <a:srgbClr val="003366"/>
                </a:solidFill>
              </a:rPr>
              <a:t>определение </a:t>
            </a:r>
            <a:r>
              <a:rPr lang="ru-RU" sz="2000" b="1" dirty="0" smtClean="0">
                <a:solidFill>
                  <a:srgbClr val="003366"/>
                </a:solidFill>
              </a:rPr>
              <a:t>уровня</a:t>
            </a:r>
            <a:r>
              <a:rPr lang="ru-RU" sz="2000" dirty="0" smtClean="0">
                <a:solidFill>
                  <a:srgbClr val="003366"/>
                </a:solidFill>
              </a:rPr>
              <a:t> </a:t>
            </a:r>
            <a:r>
              <a:rPr lang="ru-RU" sz="2000" dirty="0" err="1">
                <a:solidFill>
                  <a:srgbClr val="003366"/>
                </a:solidFill>
              </a:rPr>
              <a:t>сформированности</a:t>
            </a:r>
            <a:r>
              <a:rPr lang="ru-RU" sz="2000" dirty="0">
                <a:solidFill>
                  <a:srgbClr val="003366"/>
                </a:solidFill>
              </a:rPr>
              <a:t> способности к самоорганизации, </a:t>
            </a:r>
            <a:r>
              <a:rPr lang="ru-RU" sz="2000" dirty="0" err="1">
                <a:solidFill>
                  <a:srgbClr val="003366"/>
                </a:solidFill>
              </a:rPr>
              <a:t>саморегуляции</a:t>
            </a:r>
            <a:r>
              <a:rPr lang="ru-RU" sz="2000" dirty="0">
                <a:solidFill>
                  <a:srgbClr val="003366"/>
                </a:solidFill>
              </a:rPr>
              <a:t> и рефлексии</a:t>
            </a:r>
            <a:endParaRPr lang="ru-RU" sz="2000" dirty="0"/>
          </a:p>
        </p:txBody>
      </p:sp>
      <p:pic>
        <p:nvPicPr>
          <p:cNvPr id="6148"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1288" y="4764088"/>
            <a:ext cx="2627312" cy="208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400" b="1" i="1" dirty="0" smtClean="0">
                <a:solidFill>
                  <a:srgbClr val="0000CC"/>
                </a:solidFill>
                <a:latin typeface="Arial" panose="020B0604020202020204" pitchFamily="34" charset="0"/>
                <a:cs typeface="Arial" panose="020B0604020202020204" pitchFamily="34" charset="0"/>
              </a:rPr>
              <a:t>Требования к организации проектной деятельности</a:t>
            </a:r>
          </a:p>
        </p:txBody>
      </p:sp>
      <p:sp>
        <p:nvSpPr>
          <p:cNvPr id="2" name="TextBox 1"/>
          <p:cNvSpPr txBox="1"/>
          <p:nvPr/>
        </p:nvSpPr>
        <p:spPr>
          <a:xfrm>
            <a:off x="0" y="1046163"/>
            <a:ext cx="9118600" cy="3846512"/>
          </a:xfrm>
          <a:prstGeom prst="rect">
            <a:avLst/>
          </a:prstGeom>
          <a:noFill/>
        </p:spPr>
        <p:txBody>
          <a:bodyPr>
            <a:spAutoFit/>
          </a:bodyPr>
          <a:lstStyle/>
          <a:p>
            <a:pPr marL="342900" indent="-342900">
              <a:buFont typeface="Arial" panose="020B0604020202020204" pitchFamily="34" charset="0"/>
              <a:buChar char="•"/>
              <a:defRPr/>
            </a:pPr>
            <a:r>
              <a:rPr lang="ru-RU" sz="2400" dirty="0">
                <a:solidFill>
                  <a:srgbClr val="003366"/>
                </a:solidFill>
              </a:rPr>
              <a:t>руководителем ИИП может быть учитель-предметник, классный руководитель образовательной организации в которой обучается ученик, сотрудник иной организации, в том числе высшего или профессионального образования </a:t>
            </a:r>
          </a:p>
          <a:p>
            <a:pPr marL="342900" indent="-342900">
              <a:buFont typeface="Arial" panose="020B0604020202020204" pitchFamily="34" charset="0"/>
              <a:buChar char="•"/>
              <a:defRPr/>
            </a:pPr>
            <a:endParaRPr lang="ru-RU" sz="1600" dirty="0">
              <a:solidFill>
                <a:srgbClr val="003366"/>
              </a:solidFill>
            </a:endParaRPr>
          </a:p>
          <a:p>
            <a:pPr marL="342900" indent="-342900">
              <a:buFont typeface="Arial" panose="020B0604020202020204" pitchFamily="34" charset="0"/>
              <a:buChar char="•"/>
              <a:defRPr/>
            </a:pPr>
            <a:r>
              <a:rPr lang="ru-RU" sz="2400" dirty="0">
                <a:solidFill>
                  <a:srgbClr val="003366"/>
                </a:solidFill>
              </a:rPr>
              <a:t>тема проекта определяется обучающимися и утверждается приказом директора </a:t>
            </a:r>
            <a:r>
              <a:rPr lang="ru-RU" sz="2400" b="1" dirty="0">
                <a:solidFill>
                  <a:srgbClr val="003366"/>
                </a:solidFill>
              </a:rPr>
              <a:t>не позднее 1 апреля текущего года</a:t>
            </a:r>
          </a:p>
          <a:p>
            <a:pPr marL="342900" indent="-342900">
              <a:buFont typeface="Arial" panose="020B0604020202020204" pitchFamily="34" charset="0"/>
              <a:buChar char="•"/>
              <a:defRPr/>
            </a:pPr>
            <a:endParaRPr lang="ru-RU" sz="1600" dirty="0">
              <a:solidFill>
                <a:srgbClr val="003366"/>
              </a:solidFill>
            </a:endParaRPr>
          </a:p>
          <a:p>
            <a:pPr marL="342900" indent="-342900">
              <a:buFont typeface="Arial" panose="020B0604020202020204" pitchFamily="34" charset="0"/>
              <a:buChar char="•"/>
              <a:defRPr/>
            </a:pPr>
            <a:r>
              <a:rPr lang="ru-RU" sz="2400" dirty="0">
                <a:solidFill>
                  <a:srgbClr val="003366"/>
                </a:solidFill>
              </a:rPr>
              <a:t>обучающемуся предоставляется право выбора темы и руководителя проекта</a:t>
            </a:r>
            <a:endParaRPr lang="ru-RU" sz="1400" dirty="0">
              <a:solidFill>
                <a:srgbClr val="003366"/>
              </a:solidFill>
            </a:endParaRPr>
          </a:p>
          <a:p>
            <a:pPr>
              <a:defRPr/>
            </a:pPr>
            <a:endParaRPr lang="ru-RU" sz="2000" dirty="0"/>
          </a:p>
        </p:txBody>
      </p:sp>
      <p:pic>
        <p:nvPicPr>
          <p:cNvPr id="7172"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3663" y="4254500"/>
            <a:ext cx="2674937" cy="259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200" b="1" i="1" dirty="0" smtClean="0">
                <a:solidFill>
                  <a:srgbClr val="0000CC"/>
                </a:solidFill>
                <a:latin typeface="Arial" panose="020B0604020202020204" pitchFamily="34" charset="0"/>
                <a:cs typeface="Arial" panose="020B0604020202020204" pitchFamily="34" charset="0"/>
              </a:rPr>
              <a:t>Сформированность познавательных учебных действий</a:t>
            </a:r>
            <a:endParaRPr lang="ru-RU" sz="3400" b="1" i="1" dirty="0" smtClean="0">
              <a:solidFill>
                <a:srgbClr val="0000CC"/>
              </a:solidFill>
              <a:latin typeface="Arial" panose="020B0604020202020204" pitchFamily="34" charset="0"/>
              <a:cs typeface="Arial" panose="020B0604020202020204" pitchFamily="34" charset="0"/>
            </a:endParaRPr>
          </a:p>
        </p:txBody>
      </p:sp>
      <p:sp>
        <p:nvSpPr>
          <p:cNvPr id="2" name="TextBox 1"/>
          <p:cNvSpPr txBox="1"/>
          <p:nvPr/>
        </p:nvSpPr>
        <p:spPr>
          <a:xfrm>
            <a:off x="0" y="1046163"/>
            <a:ext cx="7092950" cy="5200650"/>
          </a:xfrm>
          <a:prstGeom prst="rect">
            <a:avLst/>
          </a:prstGeom>
          <a:noFill/>
        </p:spPr>
        <p:txBody>
          <a:bodyPr>
            <a:spAutoFit/>
          </a:bodyPr>
          <a:lstStyle/>
          <a:p>
            <a:pPr marL="342900" indent="-342900">
              <a:buFont typeface="Arial" panose="020B0604020202020204" pitchFamily="34" charset="0"/>
              <a:buChar char="•"/>
              <a:defRPr/>
            </a:pPr>
            <a:r>
              <a:rPr lang="ru-RU" sz="2400" dirty="0">
                <a:solidFill>
                  <a:srgbClr val="003366"/>
                </a:solidFill>
              </a:rPr>
              <a:t>способность к самостоятельному приобретению знаний и решению проблем</a:t>
            </a:r>
          </a:p>
          <a:p>
            <a:pPr marL="342900" indent="-342900">
              <a:buFont typeface="Arial" panose="020B0604020202020204" pitchFamily="34" charset="0"/>
              <a:buChar char="•"/>
              <a:defRPr/>
            </a:pPr>
            <a:endParaRPr lang="ru-RU" sz="2400" dirty="0">
              <a:solidFill>
                <a:srgbClr val="003366"/>
              </a:solidFill>
            </a:endParaRPr>
          </a:p>
          <a:p>
            <a:pPr marL="342900" indent="-342900">
              <a:buFont typeface="Arial" panose="020B0604020202020204" pitchFamily="34" charset="0"/>
              <a:buChar char="•"/>
              <a:defRPr/>
            </a:pPr>
            <a:r>
              <a:rPr lang="ru-RU" sz="2400" dirty="0">
                <a:solidFill>
                  <a:srgbClr val="003366"/>
                </a:solidFill>
              </a:rPr>
              <a:t>умение поставить проблему и выбрать адекватные способы ее решения</a:t>
            </a:r>
          </a:p>
          <a:p>
            <a:pPr marL="342900" indent="-342900">
              <a:buFont typeface="Arial" panose="020B0604020202020204" pitchFamily="34" charset="0"/>
              <a:buChar char="•"/>
              <a:defRPr/>
            </a:pPr>
            <a:endParaRPr lang="ru-RU" sz="2400" dirty="0">
              <a:solidFill>
                <a:srgbClr val="003366"/>
              </a:solidFill>
            </a:endParaRPr>
          </a:p>
          <a:p>
            <a:pPr marL="342900" indent="-342900">
              <a:buFont typeface="Arial" panose="020B0604020202020204" pitchFamily="34" charset="0"/>
              <a:buChar char="•"/>
              <a:defRPr/>
            </a:pPr>
            <a:r>
              <a:rPr lang="ru-RU" sz="2400" dirty="0">
                <a:solidFill>
                  <a:srgbClr val="003366"/>
                </a:solidFill>
              </a:rPr>
              <a:t>поиск и обработка информации</a:t>
            </a:r>
          </a:p>
          <a:p>
            <a:pPr marL="342900" indent="-342900">
              <a:buFont typeface="Arial" panose="020B0604020202020204" pitchFamily="34" charset="0"/>
              <a:buChar char="•"/>
              <a:defRPr/>
            </a:pPr>
            <a:endParaRPr lang="ru-RU" sz="2400" dirty="0">
              <a:solidFill>
                <a:srgbClr val="003366"/>
              </a:solidFill>
            </a:endParaRPr>
          </a:p>
          <a:p>
            <a:pPr marL="342900" indent="-342900">
              <a:buFont typeface="Arial" panose="020B0604020202020204" pitchFamily="34" charset="0"/>
              <a:buChar char="•"/>
              <a:defRPr/>
            </a:pPr>
            <a:r>
              <a:rPr lang="ru-RU" sz="2400" dirty="0">
                <a:solidFill>
                  <a:srgbClr val="003366"/>
                </a:solidFill>
              </a:rPr>
              <a:t>формулировка выводов и обоснование принятого решения</a:t>
            </a:r>
          </a:p>
          <a:p>
            <a:pPr marL="342900" indent="-342900">
              <a:buFont typeface="Arial" panose="020B0604020202020204" pitchFamily="34" charset="0"/>
              <a:buChar char="•"/>
              <a:defRPr/>
            </a:pPr>
            <a:endParaRPr lang="ru-RU" sz="2400" dirty="0">
              <a:solidFill>
                <a:srgbClr val="003366"/>
              </a:solidFill>
            </a:endParaRPr>
          </a:p>
          <a:p>
            <a:pPr marL="342900" indent="-342900">
              <a:buFont typeface="Arial" panose="020B0604020202020204" pitchFamily="34" charset="0"/>
              <a:buChar char="•"/>
              <a:defRPr/>
            </a:pPr>
            <a:r>
              <a:rPr lang="ru-RU" sz="2400" dirty="0">
                <a:solidFill>
                  <a:srgbClr val="003366"/>
                </a:solidFill>
              </a:rPr>
              <a:t>обоснование и создание модели, прогноза, макета, объекта, творческого решения  </a:t>
            </a:r>
            <a:endParaRPr lang="ru-RU" sz="1400" dirty="0">
              <a:solidFill>
                <a:srgbClr val="003366"/>
              </a:solidFill>
            </a:endParaRPr>
          </a:p>
          <a:p>
            <a:pPr>
              <a:defRPr/>
            </a:pPr>
            <a:endParaRPr lang="ru-RU" sz="2000" dirty="0"/>
          </a:p>
        </p:txBody>
      </p:sp>
      <p:pic>
        <p:nvPicPr>
          <p:cNvPr id="8196"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125" y="3036888"/>
            <a:ext cx="2555875" cy="380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200" b="1" i="1" dirty="0" smtClean="0">
                <a:solidFill>
                  <a:srgbClr val="0000CC"/>
                </a:solidFill>
                <a:latin typeface="Arial" panose="020B0604020202020204" pitchFamily="34" charset="0"/>
                <a:cs typeface="Arial" panose="020B0604020202020204" pitchFamily="34" charset="0"/>
              </a:rPr>
              <a:t>Сформированность предметных знаний и способов действий</a:t>
            </a:r>
            <a:endParaRPr lang="ru-RU" sz="3400" b="1" i="1" dirty="0" smtClean="0">
              <a:solidFill>
                <a:srgbClr val="0000CC"/>
              </a:solidFill>
              <a:latin typeface="Arial" panose="020B0604020202020204" pitchFamily="34" charset="0"/>
              <a:cs typeface="Arial" panose="020B0604020202020204" pitchFamily="34" charset="0"/>
            </a:endParaRPr>
          </a:p>
        </p:txBody>
      </p:sp>
      <p:sp>
        <p:nvSpPr>
          <p:cNvPr id="9219" name="TextBox 1"/>
          <p:cNvSpPr txBox="1">
            <a:spLocks noChangeArrowheads="1"/>
          </p:cNvSpPr>
          <p:nvPr/>
        </p:nvSpPr>
        <p:spPr bwMode="auto">
          <a:xfrm>
            <a:off x="0" y="1046163"/>
            <a:ext cx="5292725" cy="397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7F7F7F"/>
                </a:solidFill>
                <a:latin typeface="Century Gothic" pitchFamily="34" charset="0"/>
              </a:defRPr>
            </a:lvl1pPr>
            <a:lvl2pPr>
              <a:defRPr sz="1600">
                <a:solidFill>
                  <a:srgbClr val="7F7F7F"/>
                </a:solidFill>
                <a:latin typeface="Century Gothic" pitchFamily="34" charset="0"/>
              </a:defRPr>
            </a:lvl2pPr>
            <a:lvl3pPr>
              <a:defRPr sz="1600">
                <a:solidFill>
                  <a:srgbClr val="7F7F7F"/>
                </a:solidFill>
                <a:latin typeface="Century Gothic" pitchFamily="34" charset="0"/>
              </a:defRPr>
            </a:lvl3pPr>
            <a:lvl4pPr>
              <a:defRPr sz="1600">
                <a:solidFill>
                  <a:srgbClr val="7F7F7F"/>
                </a:solidFill>
                <a:latin typeface="Century Gothic" pitchFamily="34" charset="0"/>
              </a:defRPr>
            </a:lvl4pPr>
            <a:lvl5pPr>
              <a:defRPr sz="1600">
                <a:solidFill>
                  <a:srgbClr val="7F7F7F"/>
                </a:solidFill>
                <a:latin typeface="Century Gothic" pitchFamily="34" charset="0"/>
              </a:defRPr>
            </a:lvl5pPr>
            <a:lvl6pPr eaLnBrk="0" fontAlgn="base" hangingPunct="0">
              <a:spcAft>
                <a:spcPct val="0"/>
              </a:spcAft>
              <a:buFont typeface="Arial" charset="0"/>
              <a:buChar char="•"/>
              <a:defRPr sz="1600">
                <a:solidFill>
                  <a:srgbClr val="7F7F7F"/>
                </a:solidFill>
                <a:latin typeface="Century Gothic" pitchFamily="34" charset="0"/>
              </a:defRPr>
            </a:lvl6pPr>
            <a:lvl7pPr eaLnBrk="0" fontAlgn="base" hangingPunct="0">
              <a:spcAft>
                <a:spcPct val="0"/>
              </a:spcAft>
              <a:buFont typeface="Arial" charset="0"/>
              <a:defRPr sz="1600">
                <a:solidFill>
                  <a:srgbClr val="7F7F7F"/>
                </a:solidFill>
                <a:latin typeface="Century Gothic" pitchFamily="34" charset="0"/>
              </a:defRPr>
            </a:lvl7pPr>
            <a:lvl8pPr eaLnBrk="0" fontAlgn="base" hangingPunct="0">
              <a:spcAft>
                <a:spcPct val="0"/>
              </a:spcAft>
              <a:buFont typeface="Arial" charset="0"/>
              <a:buChar char="•"/>
              <a:defRPr sz="1600">
                <a:solidFill>
                  <a:srgbClr val="7F7F7F"/>
                </a:solidFill>
                <a:latin typeface="Century Gothic" pitchFamily="34" charset="0"/>
              </a:defRPr>
            </a:lvl8pPr>
            <a:lvl9pPr eaLnBrk="0" fontAlgn="base" hangingPunct="0">
              <a:spcAft>
                <a:spcPct val="0"/>
              </a:spcAft>
              <a:buFont typeface="Arial" charset="0"/>
              <a:defRPr sz="1600">
                <a:solidFill>
                  <a:srgbClr val="7F7F7F"/>
                </a:solidFill>
                <a:latin typeface="Century Gothic" pitchFamily="34" charset="0"/>
              </a:defRPr>
            </a:lvl9pPr>
          </a:lstStyle>
          <a:p>
            <a:pPr marL="342900" indent="-342900">
              <a:buFont typeface="Arial" charset="0"/>
              <a:buChar char="•"/>
            </a:pPr>
            <a:r>
              <a:rPr lang="ru-RU" altLang="ru-RU" sz="2800">
                <a:solidFill>
                  <a:srgbClr val="003366"/>
                </a:solidFill>
                <a:latin typeface="Arial" charset="0"/>
              </a:rPr>
              <a:t>умение раскрыть содержание работы</a:t>
            </a:r>
          </a:p>
          <a:p>
            <a:pPr marL="342900" indent="-342900">
              <a:buFont typeface="Arial" charset="0"/>
              <a:buChar char="•"/>
            </a:pPr>
            <a:endParaRPr lang="ru-RU" altLang="ru-RU" sz="2800">
              <a:solidFill>
                <a:srgbClr val="003366"/>
              </a:solidFill>
              <a:latin typeface="Arial" charset="0"/>
            </a:endParaRPr>
          </a:p>
          <a:p>
            <a:pPr marL="342900" indent="-342900">
              <a:buFont typeface="Arial" charset="0"/>
              <a:buChar char="•"/>
            </a:pPr>
            <a:r>
              <a:rPr lang="ru-RU" altLang="ru-RU" sz="2800">
                <a:solidFill>
                  <a:srgbClr val="003366"/>
                </a:solidFill>
                <a:latin typeface="Arial" charset="0"/>
              </a:rPr>
              <a:t>грамотно и обоснованно в соответствии с рассматриваемой проблемой/темой использовать имеющиеся знания и способы действий</a:t>
            </a:r>
            <a:endParaRPr lang="ru-RU" altLang="ru-RU">
              <a:solidFill>
                <a:schemeClr val="tx1"/>
              </a:solidFill>
              <a:latin typeface="Arial" charset="0"/>
            </a:endParaRPr>
          </a:p>
        </p:txBody>
      </p:sp>
      <p:pic>
        <p:nvPicPr>
          <p:cNvPr id="9220"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625" y="1025525"/>
            <a:ext cx="3609975" cy="583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200" b="1" i="1" dirty="0" smtClean="0">
                <a:solidFill>
                  <a:srgbClr val="0000CC"/>
                </a:solidFill>
                <a:latin typeface="Arial" panose="020B0604020202020204" pitchFamily="34" charset="0"/>
                <a:cs typeface="Arial" panose="020B0604020202020204" pitchFamily="34" charset="0"/>
              </a:rPr>
              <a:t>Сформированность регулятивных действий</a:t>
            </a:r>
            <a:endParaRPr lang="ru-RU" sz="3400" b="1" i="1" dirty="0" smtClean="0">
              <a:solidFill>
                <a:srgbClr val="0000CC"/>
              </a:solidFill>
              <a:latin typeface="Arial" panose="020B0604020202020204" pitchFamily="34" charset="0"/>
              <a:cs typeface="Arial" panose="020B0604020202020204" pitchFamily="34" charset="0"/>
            </a:endParaRPr>
          </a:p>
        </p:txBody>
      </p:sp>
      <p:sp>
        <p:nvSpPr>
          <p:cNvPr id="10243" name="TextBox 1"/>
          <p:cNvSpPr txBox="1">
            <a:spLocks noChangeArrowheads="1"/>
          </p:cNvSpPr>
          <p:nvPr/>
        </p:nvSpPr>
        <p:spPr bwMode="auto">
          <a:xfrm>
            <a:off x="0" y="1046163"/>
            <a:ext cx="91186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7F7F7F"/>
                </a:solidFill>
                <a:latin typeface="Century Gothic" pitchFamily="34" charset="0"/>
              </a:defRPr>
            </a:lvl1pPr>
            <a:lvl2pPr>
              <a:defRPr sz="1600">
                <a:solidFill>
                  <a:srgbClr val="7F7F7F"/>
                </a:solidFill>
                <a:latin typeface="Century Gothic" pitchFamily="34" charset="0"/>
              </a:defRPr>
            </a:lvl2pPr>
            <a:lvl3pPr>
              <a:defRPr sz="1600">
                <a:solidFill>
                  <a:srgbClr val="7F7F7F"/>
                </a:solidFill>
                <a:latin typeface="Century Gothic" pitchFamily="34" charset="0"/>
              </a:defRPr>
            </a:lvl3pPr>
            <a:lvl4pPr>
              <a:defRPr sz="1600">
                <a:solidFill>
                  <a:srgbClr val="7F7F7F"/>
                </a:solidFill>
                <a:latin typeface="Century Gothic" pitchFamily="34" charset="0"/>
              </a:defRPr>
            </a:lvl4pPr>
            <a:lvl5pPr>
              <a:defRPr sz="1600">
                <a:solidFill>
                  <a:srgbClr val="7F7F7F"/>
                </a:solidFill>
                <a:latin typeface="Century Gothic" pitchFamily="34" charset="0"/>
              </a:defRPr>
            </a:lvl5pPr>
            <a:lvl6pPr eaLnBrk="0" fontAlgn="base" hangingPunct="0">
              <a:spcAft>
                <a:spcPct val="0"/>
              </a:spcAft>
              <a:buFont typeface="Arial" charset="0"/>
              <a:buChar char="•"/>
              <a:defRPr sz="1600">
                <a:solidFill>
                  <a:srgbClr val="7F7F7F"/>
                </a:solidFill>
                <a:latin typeface="Century Gothic" pitchFamily="34" charset="0"/>
              </a:defRPr>
            </a:lvl6pPr>
            <a:lvl7pPr eaLnBrk="0" fontAlgn="base" hangingPunct="0">
              <a:spcAft>
                <a:spcPct val="0"/>
              </a:spcAft>
              <a:buFont typeface="Arial" charset="0"/>
              <a:defRPr sz="1600">
                <a:solidFill>
                  <a:srgbClr val="7F7F7F"/>
                </a:solidFill>
                <a:latin typeface="Century Gothic" pitchFamily="34" charset="0"/>
              </a:defRPr>
            </a:lvl7pPr>
            <a:lvl8pPr eaLnBrk="0" fontAlgn="base" hangingPunct="0">
              <a:spcAft>
                <a:spcPct val="0"/>
              </a:spcAft>
              <a:buFont typeface="Arial" charset="0"/>
              <a:buChar char="•"/>
              <a:defRPr sz="1600">
                <a:solidFill>
                  <a:srgbClr val="7F7F7F"/>
                </a:solidFill>
                <a:latin typeface="Century Gothic" pitchFamily="34" charset="0"/>
              </a:defRPr>
            </a:lvl8pPr>
            <a:lvl9pPr eaLnBrk="0" fontAlgn="base" hangingPunct="0">
              <a:spcAft>
                <a:spcPct val="0"/>
              </a:spcAft>
              <a:buFont typeface="Arial" charset="0"/>
              <a:defRPr sz="1600">
                <a:solidFill>
                  <a:srgbClr val="7F7F7F"/>
                </a:solidFill>
                <a:latin typeface="Century Gothic" pitchFamily="34" charset="0"/>
              </a:defRPr>
            </a:lvl9pPr>
          </a:lstStyle>
          <a:p>
            <a:pPr marL="342900" indent="-342900">
              <a:buFont typeface="Arial" charset="0"/>
              <a:buChar char="•"/>
            </a:pPr>
            <a:r>
              <a:rPr lang="ru-RU" altLang="ru-RU" sz="2800">
                <a:solidFill>
                  <a:srgbClr val="003366"/>
                </a:solidFill>
                <a:latin typeface="Arial" charset="0"/>
              </a:rPr>
              <a:t>умение самостоятельно планировать и управлять своей познавательной деятельностью во времени</a:t>
            </a:r>
          </a:p>
          <a:p>
            <a:pPr marL="342900" indent="-342900">
              <a:buFont typeface="Arial" charset="0"/>
              <a:buChar char="•"/>
            </a:pPr>
            <a:r>
              <a:rPr lang="ru-RU" altLang="ru-RU" sz="2800">
                <a:solidFill>
                  <a:srgbClr val="003366"/>
                </a:solidFill>
                <a:latin typeface="Arial" charset="0"/>
              </a:rPr>
              <a:t>использовать ресурсные возможности для достижения целей</a:t>
            </a:r>
          </a:p>
          <a:p>
            <a:pPr marL="342900" indent="-342900">
              <a:buFont typeface="Arial" charset="0"/>
              <a:buChar char="•"/>
            </a:pPr>
            <a:r>
              <a:rPr lang="ru-RU" altLang="ru-RU" sz="2800">
                <a:solidFill>
                  <a:srgbClr val="003366"/>
                </a:solidFill>
                <a:latin typeface="Arial" charset="0"/>
              </a:rPr>
              <a:t>осуществлять выбор стратегий в трудных ситуациях</a:t>
            </a:r>
            <a:endParaRPr lang="ru-RU" altLang="ru-RU">
              <a:solidFill>
                <a:schemeClr val="tx1"/>
              </a:solidFill>
              <a:latin typeface="Arial" charset="0"/>
            </a:endParaRPr>
          </a:p>
        </p:txBody>
      </p:sp>
      <p:pic>
        <p:nvPicPr>
          <p:cNvPr id="10244"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650" y="3789363"/>
            <a:ext cx="3533775" cy="2657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6"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0" y="3817938"/>
            <a:ext cx="2619375" cy="262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0"/>
            <a:ext cx="8094663" cy="1046163"/>
          </a:xfrm>
          <a:solidFill>
            <a:schemeClr val="accent1">
              <a:lumMod val="40000"/>
              <a:lumOff val="60000"/>
            </a:schemeClr>
          </a:solidFill>
        </p:spPr>
        <p:txBody>
          <a:bodyPr rtlCol="0">
            <a:noAutofit/>
          </a:bodyPr>
          <a:lstStyle/>
          <a:p>
            <a:pPr marL="0" indent="0" algn="ctr" eaLnBrk="1" fontAlgn="auto" hangingPunct="1">
              <a:spcAft>
                <a:spcPts val="0"/>
              </a:spcAft>
              <a:buFont typeface="Wingdings" pitchFamily="2" charset="2"/>
              <a:buNone/>
              <a:defRPr/>
            </a:pPr>
            <a:r>
              <a:rPr lang="ru-RU" sz="3200" b="1" i="1" dirty="0" smtClean="0">
                <a:solidFill>
                  <a:srgbClr val="0000CC"/>
                </a:solidFill>
                <a:latin typeface="Arial" panose="020B0604020202020204" pitchFamily="34" charset="0"/>
                <a:cs typeface="Arial" panose="020B0604020202020204" pitchFamily="34" charset="0"/>
              </a:rPr>
              <a:t>Сформированность коммуникативных действий</a:t>
            </a:r>
            <a:endParaRPr lang="ru-RU" sz="3400" b="1" i="1" dirty="0" smtClean="0">
              <a:solidFill>
                <a:srgbClr val="0000CC"/>
              </a:solidFill>
              <a:latin typeface="Arial" panose="020B0604020202020204" pitchFamily="34" charset="0"/>
              <a:cs typeface="Arial" panose="020B0604020202020204" pitchFamily="34" charset="0"/>
            </a:endParaRPr>
          </a:p>
        </p:txBody>
      </p:sp>
      <p:sp>
        <p:nvSpPr>
          <p:cNvPr id="11267" name="TextBox 1"/>
          <p:cNvSpPr txBox="1">
            <a:spLocks noChangeArrowheads="1"/>
          </p:cNvSpPr>
          <p:nvPr/>
        </p:nvSpPr>
        <p:spPr bwMode="auto">
          <a:xfrm>
            <a:off x="0" y="1046163"/>
            <a:ext cx="9118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7F7F7F"/>
                </a:solidFill>
                <a:latin typeface="Century Gothic" pitchFamily="34" charset="0"/>
              </a:defRPr>
            </a:lvl1pPr>
            <a:lvl2pPr>
              <a:defRPr sz="1600">
                <a:solidFill>
                  <a:srgbClr val="7F7F7F"/>
                </a:solidFill>
                <a:latin typeface="Century Gothic" pitchFamily="34" charset="0"/>
              </a:defRPr>
            </a:lvl2pPr>
            <a:lvl3pPr>
              <a:defRPr sz="1600">
                <a:solidFill>
                  <a:srgbClr val="7F7F7F"/>
                </a:solidFill>
                <a:latin typeface="Century Gothic" pitchFamily="34" charset="0"/>
              </a:defRPr>
            </a:lvl3pPr>
            <a:lvl4pPr>
              <a:defRPr sz="1600">
                <a:solidFill>
                  <a:srgbClr val="7F7F7F"/>
                </a:solidFill>
                <a:latin typeface="Century Gothic" pitchFamily="34" charset="0"/>
              </a:defRPr>
            </a:lvl4pPr>
            <a:lvl5pPr>
              <a:defRPr sz="1600">
                <a:solidFill>
                  <a:srgbClr val="7F7F7F"/>
                </a:solidFill>
                <a:latin typeface="Century Gothic" pitchFamily="34" charset="0"/>
              </a:defRPr>
            </a:lvl5pPr>
            <a:lvl6pPr eaLnBrk="0" fontAlgn="base" hangingPunct="0">
              <a:spcAft>
                <a:spcPct val="0"/>
              </a:spcAft>
              <a:buFont typeface="Arial" charset="0"/>
              <a:buChar char="•"/>
              <a:defRPr sz="1600">
                <a:solidFill>
                  <a:srgbClr val="7F7F7F"/>
                </a:solidFill>
                <a:latin typeface="Century Gothic" pitchFamily="34" charset="0"/>
              </a:defRPr>
            </a:lvl6pPr>
            <a:lvl7pPr eaLnBrk="0" fontAlgn="base" hangingPunct="0">
              <a:spcAft>
                <a:spcPct val="0"/>
              </a:spcAft>
              <a:buFont typeface="Arial" charset="0"/>
              <a:defRPr sz="1600">
                <a:solidFill>
                  <a:srgbClr val="7F7F7F"/>
                </a:solidFill>
                <a:latin typeface="Century Gothic" pitchFamily="34" charset="0"/>
              </a:defRPr>
            </a:lvl7pPr>
            <a:lvl8pPr eaLnBrk="0" fontAlgn="base" hangingPunct="0">
              <a:spcAft>
                <a:spcPct val="0"/>
              </a:spcAft>
              <a:buFont typeface="Arial" charset="0"/>
              <a:buChar char="•"/>
              <a:defRPr sz="1600">
                <a:solidFill>
                  <a:srgbClr val="7F7F7F"/>
                </a:solidFill>
                <a:latin typeface="Century Gothic" pitchFamily="34" charset="0"/>
              </a:defRPr>
            </a:lvl8pPr>
            <a:lvl9pPr eaLnBrk="0" fontAlgn="base" hangingPunct="0">
              <a:spcAft>
                <a:spcPct val="0"/>
              </a:spcAft>
              <a:buFont typeface="Arial" charset="0"/>
              <a:defRPr sz="1600">
                <a:solidFill>
                  <a:srgbClr val="7F7F7F"/>
                </a:solidFill>
                <a:latin typeface="Century Gothic" pitchFamily="34" charset="0"/>
              </a:defRPr>
            </a:lvl9pPr>
          </a:lstStyle>
          <a:p>
            <a:pPr marL="342900" indent="-342900">
              <a:buFont typeface="Arial" charset="0"/>
              <a:buChar char="•"/>
            </a:pPr>
            <a:r>
              <a:rPr lang="ru-RU" altLang="ru-RU" sz="2800">
                <a:solidFill>
                  <a:srgbClr val="003366"/>
                </a:solidFill>
                <a:latin typeface="Arial" charset="0"/>
              </a:rPr>
              <a:t>умение ясно, понятно изложить и оформить выполненную работу, представить ее результаты, аргументированно ответить на вопросы</a:t>
            </a:r>
            <a:endParaRPr lang="ru-RU" altLang="ru-RU">
              <a:solidFill>
                <a:schemeClr val="tx1"/>
              </a:solidFill>
              <a:latin typeface="Arial" charset="0"/>
            </a:endParaRPr>
          </a:p>
        </p:txBody>
      </p:sp>
      <p:pic>
        <p:nvPicPr>
          <p:cNvPr id="11268"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1013" y="0"/>
            <a:ext cx="1017587"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1765</TotalTime>
  <Words>1596</Words>
  <Application>Microsoft Office PowerPoint</Application>
  <PresentationFormat>Экран (4:3)</PresentationFormat>
  <Paragraphs>198</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Исполнительная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Школа 81</cp:lastModifiedBy>
  <cp:revision>200</cp:revision>
  <cp:lastPrinted>2020-01-16T10:10:06Z</cp:lastPrinted>
  <dcterms:created xsi:type="dcterms:W3CDTF">2012-01-20T23:45:05Z</dcterms:created>
  <dcterms:modified xsi:type="dcterms:W3CDTF">2020-01-16T10:10:44Z</dcterms:modified>
</cp:coreProperties>
</file>