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aveSubsetFonts="1">
  <p:sldMasterIdLst>
    <p:sldMasterId id="21474837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559"/>
    <p:restoredTop sz="94698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5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192" cy="73736192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presProps" Target="presProps.xml"  /><Relationship Id="rId17" Type="http://schemas.openxmlformats.org/officeDocument/2006/relationships/viewProps" Target="viewProps.xml"  /><Relationship Id="rId18" Type="http://schemas.openxmlformats.org/officeDocument/2006/relationships/theme" Target="theme/theme1.xml"  /><Relationship Id="rId19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F827E6-5C35-4B81-B06D-1988781E1A2F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94E116E-DD89-4910-9725-6A2363CCC9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CA923-BE99-449C-90E6-23E76242F602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C484D-4531-44FB-B654-446D068A7E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Овал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482DE5-68B8-497D-8251-4427F94B14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2BCC6-BE57-4168-A4E8-1308E1A43E41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A3722-4DDB-4CDA-B732-7CCBEED67EC0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6A64B-E66C-46ED-A666-40C2F889A9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5" name="Нижний колонтитул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" name="Дата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E7D95-B90F-42A7-9C2B-8200D3B29B0D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64479EB5-FED6-40F4-BECA-F3B162F11F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E3BED-69B6-49EE-99D7-F1344F96EE03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7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6A977-81E5-44C3-8814-8E5FC26C16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Овал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8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4CF0D-572C-4CEA-8F39-EF81A94F1D4F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19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0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05598352-5FD7-4527-B8A9-AA8EC7CF3A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FEEDB-86DB-4F48-917E-AF566677E5A5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52686-F459-4378-9FF9-AD9AB8494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" name="Прямоугольник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8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1112D-96FA-4E3B-9D1B-2085668424D9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AA2D17E-F51B-4256-B5DE-9B99E32C46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36A701E-0A9D-4F30-8FFA-C882E3332E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C3D8B-EFFA-4616-ACDC-FD206F24AF26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3" name="Овал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Овал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Номер слайда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5A873-58C4-44B6-9BC2-54A064A523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Дата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702FA6-74FF-434A-ABFB-A700CBF3F48F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18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BC6DCA2-40F5-4156-B2E2-FE2227AE13DB}" type="datetimeFigureOut">
              <a:rPr lang="ru-RU"/>
              <a:pPr>
                <a:defRPr/>
              </a:pPr>
              <a:t>17.06.2017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Овал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 smtClean="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094E738-622E-45CF-92CE-C3E695C516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38" name="Заголовок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39" name="Текст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3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5.jpeg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6.jpeg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7.jpeg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8.jpeg"  /><Relationship Id="rId3" Type="http://schemas.openxmlformats.org/officeDocument/2006/relationships/image" Target="../media/image19.jpeg"  /><Relationship Id="rId4" Type="http://schemas.openxmlformats.org/officeDocument/2006/relationships/image" Target="../media/image20.jpe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4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5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6.jpeg"  /><Relationship Id="rId3" Type="http://schemas.openxmlformats.org/officeDocument/2006/relationships/image" Target="../media/image7.jpeg"  /><Relationship Id="rId4" Type="http://schemas.openxmlformats.org/officeDocument/2006/relationships/image" Target="../media/image8.jpe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9.jpeg"  /><Relationship Id="rId3" Type="http://schemas.openxmlformats.org/officeDocument/2006/relationships/image" Target="../media/image10.jpeg"  /><Relationship Id="rId4" Type="http://schemas.openxmlformats.org/officeDocument/2006/relationships/image" Target="../media/image11.jpe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2.jpe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3.jpe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Relationship Id="rId2" Type="http://schemas.openxmlformats.org/officeDocument/2006/relationships/image" Target="../media/image14.jpeg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ctrTitle" idx="0"/>
          </p:nvPr>
        </p:nvSpPr>
        <p:spPr/>
        <p:txBody>
          <a:bodyPr>
            <a:normAutofit fontScale="90000"/>
          </a:bodyPr>
          <a:lstStyle/>
          <a:p>
            <a:pPr>
              <a:spcAft>
                <a:spcPts val="0"/>
              </a:spcAft>
              <a:defRPr/>
            </a:pPr>
            <a:r>
              <a:rPr lang="ru-RU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  <a:endParaRPr lang="ru-RU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732463"/>
            <a:ext cx="9144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kumimoji="1" lang="ru-RU" b="1" mc:Ignorable="hp" hp:hslEmbossed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Выполнил: </a:t>
            </a:r>
            <a:r>
              <a:rPr xmlns:mc="http://schemas.openxmlformats.org/markup-compatibility/2006" xmlns:hp="http://schemas.haansoft.com/office/presentation/8.0" kumimoji="1" lang="ru-RU" altLang="en-US" b="1" mc:Ignorable="hp" hp:hslEmbossed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ответственный по ОТ Рудакова И</a:t>
            </a:r>
            <a:r>
              <a:rPr xmlns:mc="http://schemas.openxmlformats.org/markup-compatibility/2006" xmlns:hp="http://schemas.haansoft.com/office/presentation/8.0" kumimoji="1" lang="en-US" altLang="ru-RU" b="1" mc:Ignorable="hp" hp:hslEmbossed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.</a:t>
            </a:r>
            <a:r>
              <a:rPr xmlns:mc="http://schemas.openxmlformats.org/markup-compatibility/2006" xmlns:hp="http://schemas.haansoft.com/office/presentation/8.0" kumimoji="1" lang="ru-RU" altLang="en-US" b="1" mc:Ignorable="hp" hp:hslEmbossed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Н</a:t>
            </a:r>
            <a:r>
              <a:rPr xmlns:mc="http://schemas.openxmlformats.org/markup-compatibility/2006" xmlns:hp="http://schemas.haansoft.com/office/presentation/8.0" kumimoji="1" lang="en-US" altLang="ru-RU" b="1" mc:Ignorable="hp" hp:hslEmbossed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.</a:t>
            </a:r>
            <a:endParaRPr xmlns:mc="http://schemas.openxmlformats.org/markup-compatibility/2006" xmlns:hp="http://schemas.haansoft.com/office/presentation/8.0" kumimoji="1" lang="en-US" altLang="ru-RU" b="1" mc:Ignorable="hp" hp:hslEmbossed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xmlns:mc="http://schemas.openxmlformats.org/markup-compatibility/2006" xmlns:hp="http://schemas.haansoft.com/office/presentation/8.0" kumimoji="1" lang="ru-RU" b="1" mc:Ignorable="hp" hp:hslEmbossed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МБОУ </a:t>
            </a:r>
            <a:r>
              <a:rPr xmlns:mc="http://schemas.openxmlformats.org/markup-compatibility/2006" xmlns:hp="http://schemas.haansoft.com/office/presentation/8.0" kumimoji="1" lang="ru-RU" altLang="en-US" b="1" mc:Ignorable="hp" hp:hslEmbossed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СОШ № </a:t>
            </a:r>
            <a:r>
              <a:rPr xmlns:mc="http://schemas.openxmlformats.org/markup-compatibility/2006" xmlns:hp="http://schemas.haansoft.com/office/presentation/8.0" kumimoji="1" lang="en-US" altLang="ru-RU" b="1" mc:Ignorable="hp" hp:hslEmbossed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81</a:t>
            </a:r>
            <a:endParaRPr xmlns:mc="http://schemas.openxmlformats.org/markup-compatibility/2006" xmlns:hp="http://schemas.haansoft.com/office/presentation/8.0" kumimoji="1" lang="en-US" altLang="ru-RU" b="1" mc:Ignorable="hp" hp:hslEmbossed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</a:endParaRPr>
          </a:p>
        </p:txBody>
      </p:sp>
      <p:pic>
        <p:nvPicPr>
          <p:cNvPr id="13316" name="Рисунок 8" descr="tkSTn4ot64w.jpg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3286125" y="3143250"/>
            <a:ext cx="2559050" cy="2439988"/>
          </a:xfrm>
          <a:prstGeom prst="rect">
            <a:avLst/>
          </a:prstGeom>
          <a:noFill/>
          <a:ln w="9525">
            <a:noFill/>
            <a:miter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179388" y="1649413"/>
            <a:ext cx="8785225" cy="34163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28600" algn="l"/>
              </a:tabLst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Если вдруг произошел взрыв:</a:t>
            </a:r>
            <a:endParaRPr lang="ru-RU" dirty="0">
              <a:solidFill>
                <a:schemeClr val="accent3">
                  <a:lumMod val="50000"/>
                </a:schemeClr>
              </a:solidFill>
              <a:ea typeface="Times New Roman" pitchFamily="18" charset="0"/>
              <a:cs typeface="Arial" charset="0"/>
            </a:endParaRP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Постарайтесь успокоиться и уточнить обстановку.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Продвигайтесь осторожно, не прикасайтесь к поврежденным конструкциям и проводам.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В разрушенном или поврежденном помещении из-за опасности взрыва скопившихся газов нельзя пользоваться открытым пламенем (спичками, зажигалками, свечами, факелами и т. п.).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При задымлении защитите органы дыхания смоченным платком (лоскутом ткани, полотенцем).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Включите локальную (квартирную) систему оповещения и проверьте возможность взаимного общения (с помощью теле-, радио-, телефонной связи, голоса). </a:t>
            </a:r>
          </a:p>
        </p:txBody>
      </p:sp>
      <p:sp>
        <p:nvSpPr>
          <p:cNvPr id="15363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48176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  <p:pic>
        <p:nvPicPr>
          <p:cNvPr id="22532" name="Рисунок 7" descr="4526e-cc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71813" y="4786313"/>
            <a:ext cx="2714625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179388" y="1509713"/>
            <a:ext cx="8785225" cy="36941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28600" algn="l"/>
              </a:tabLst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Если вдруг произошел взрыв:</a:t>
            </a:r>
            <a:endParaRPr lang="ru-RU" dirty="0">
              <a:solidFill>
                <a:schemeClr val="accent3">
                  <a:lumMod val="50000"/>
                </a:schemeClr>
              </a:solidFill>
              <a:ea typeface="Times New Roman" pitchFamily="18" charset="0"/>
              <a:cs typeface="Arial" charset="0"/>
            </a:endParaRP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В случае вынужденной эвакуации возьмите необходимые носильные вещи, деньги, ценности. Изолируйте квартиру (закройте все двери и окна), немедленно сообщите о случившемся по телефону в соответствующие органы правопорядка. Оповестите соседей об эвакуации. Помогите престарелым и инвалидам покинуть помещение. Возьмите на учет лиц, оставшихся в помещении. Входную дверь плотно прикройте, не закрывая на замок.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При невозможности эвакуации необходимо принять меры, чтобы о вас знали. Выйдите на балкон или откройте окно и зовите на помощь.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Выходя из дома, отойдите на безопасное расстояние от него и не предпринимайте самостоятельных решений об отъезде к родственникам и знакомым.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Действуйте в строгом соответствии с указаниями должностных лиц.</a:t>
            </a:r>
          </a:p>
        </p:txBody>
      </p:sp>
      <p:sp>
        <p:nvSpPr>
          <p:cNvPr id="16387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48176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48176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  <p:sp>
        <p:nvSpPr>
          <p:cNvPr id="17414" name="Rectangle 1"/>
          <p:cNvSpPr>
            <a:spLocks noChangeArrowheads="1"/>
          </p:cNvSpPr>
          <p:nvPr/>
        </p:nvSpPr>
        <p:spPr bwMode="auto">
          <a:xfrm>
            <a:off x="179388" y="1279525"/>
            <a:ext cx="8785225" cy="2862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Если вас завалило обломками стен :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Постарайтесь взять себя в руки, не падать духом, дышите глубоко, ровно, не торопясь.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Приготовьтесь терпеть голод и жажду.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Голосом и стуком привлекайте внимание людей.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Если вы находитесь глубоко от поверхности земли, перемещайте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влево-вправо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 любой металлический предмет (кольцо, ключи, кусок трубы и т. п.) для обнаружения вас металлоискателем. </a:t>
            </a:r>
          </a:p>
          <a:p>
            <a:pPr algn="just" eaLnBrk="0" hangingPunct="0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  Если пространство около вас относительно свободно, не зажигайте спички: берегите кислород. </a:t>
            </a:r>
          </a:p>
        </p:txBody>
      </p:sp>
      <p:pic>
        <p:nvPicPr>
          <p:cNvPr id="24580" name="Рисунок 7" descr="24_107138638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8" y="4143375"/>
            <a:ext cx="3546475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428750" y="214313"/>
            <a:ext cx="6696075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  <p:sp>
        <p:nvSpPr>
          <p:cNvPr id="18438" name="Rectangle 1"/>
          <p:cNvSpPr>
            <a:spLocks noChangeArrowheads="1"/>
          </p:cNvSpPr>
          <p:nvPr/>
        </p:nvSpPr>
        <p:spPr bwMode="auto">
          <a:xfrm>
            <a:off x="179388" y="1484313"/>
            <a:ext cx="878522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Если вас завалило обломками стен :</a:t>
            </a:r>
          </a:p>
          <a:p>
            <a:pPr algn="just" eaLnBrk="0" hangingPunct="0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Продвигайтесь осторожно, стараясь не вызвать нового обвала, ориентируйтесь по движению воздуха, поступающего снаружи. </a:t>
            </a:r>
          </a:p>
          <a:p>
            <a:pPr algn="just" eaLnBrk="0" hangingPunct="0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  При возможности с помощью подручных предметов (доски, кирпича и т. п.) укрепите обвисающие балки, потолок от разрушения и дожидайтесь помощи. </a:t>
            </a:r>
          </a:p>
          <a:p>
            <a:pPr algn="just" eaLnBrk="0" hangingPunct="0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  При сильной жажде положите в рот небольшой лоскут ткани (гладкий камешек) и сосите его, дыша носом. </a:t>
            </a:r>
          </a:p>
          <a:p>
            <a:pPr algn="just" eaLnBrk="0" hangingPunct="0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Если вы слышите голоса или шаги появившихся вблизи людей, то стуком и голосом сигнализируйте о себе.</a:t>
            </a:r>
          </a:p>
        </p:txBody>
      </p:sp>
      <p:pic>
        <p:nvPicPr>
          <p:cNvPr id="25604" name="Рисунок 7" descr="3555564E-32F4-43A1-B29B-1BB1C9626A3F_w974_n_s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5" y="4000500"/>
            <a:ext cx="3905250" cy="2509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481763" cy="7969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Террористический акт в Беслане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14375" y="1071563"/>
            <a:ext cx="7786688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захват заложников в школе № 1 города Беслана (Северная Осетия), совершённый террористами утром 1 сентября 2004 года во время торжественной линейки, посвящённой началу учебного года. В течение двух с половиной дней террористы удерживали в заминированном здании 1128 заложников(преимущественно детей, их родителей и сотрудников школы) в тяжелейших условиях, отказывая людям даже в минимальных естественных потребностях.</a:t>
            </a:r>
          </a:p>
          <a:p>
            <a:pPr>
              <a:defRPr/>
            </a:pPr>
            <a:endParaRPr lang="ru-RU" dirty="0"/>
          </a:p>
        </p:txBody>
      </p:sp>
      <p:pic>
        <p:nvPicPr>
          <p:cNvPr id="26628" name="Рисунок 10" descr="1275380692_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3286125"/>
            <a:ext cx="3143250" cy="208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Рисунок 11" descr="1316934441_13489-3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88" y="3214688"/>
            <a:ext cx="323850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Рисунок 12" descr="beslan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63" y="4429125"/>
            <a:ext cx="3189287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481763" cy="1296987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  <p:sp>
        <p:nvSpPr>
          <p:cNvPr id="7174" name="Прямоугольник 12"/>
          <p:cNvSpPr>
            <a:spLocks noChangeArrowheads="1"/>
          </p:cNvSpPr>
          <p:nvPr/>
        </p:nvSpPr>
        <p:spPr bwMode="auto">
          <a:xfrm>
            <a:off x="179388" y="1557338"/>
            <a:ext cx="8785225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Терроризм 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– это идеология насилия и практика воздействия на принятие решения органами государственной власти, органами местного самоуправления или международными органами защиты, связанные с устрашением населения и иными формами противоправных насильственных действий (Федеральный закон «О противодействии терроризму»).</a:t>
            </a:r>
          </a:p>
        </p:txBody>
      </p:sp>
      <p:pic>
        <p:nvPicPr>
          <p:cNvPr id="14340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3059113"/>
            <a:ext cx="6337300" cy="356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48176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  <p:sp>
        <p:nvSpPr>
          <p:cNvPr id="8198" name="Прямоугольник 6"/>
          <p:cNvSpPr>
            <a:spLocks noChangeArrowheads="1"/>
          </p:cNvSpPr>
          <p:nvPr/>
        </p:nvSpPr>
        <p:spPr bwMode="auto">
          <a:xfrm>
            <a:off x="179388" y="1628775"/>
            <a:ext cx="87852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Для достижения своих преступных целей террористы используют различные виды террористических актов: организуют взрывы, устраивают пожары, угоняют самолеты, проводят массовые отравления, захватывают заложников или просто убивают людей.</a:t>
            </a:r>
          </a:p>
        </p:txBody>
      </p:sp>
      <p:pic>
        <p:nvPicPr>
          <p:cNvPr id="1536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3250" y="2852738"/>
            <a:ext cx="5589588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Рисунок 13" descr="ppp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39875">
            <a:off x="2957513" y="4179888"/>
            <a:ext cx="3392487" cy="2262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48176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  <p:sp>
        <p:nvSpPr>
          <p:cNvPr id="9223" name="Прямоугольник 5"/>
          <p:cNvSpPr>
            <a:spLocks noChangeArrowheads="1"/>
          </p:cNvSpPr>
          <p:nvPr/>
        </p:nvSpPr>
        <p:spPr bwMode="auto">
          <a:xfrm>
            <a:off x="179388" y="1484313"/>
            <a:ext cx="8785225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К наиболее опасным террористическим актам можно отнести: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взрывы в местах массового скопления людей (на рынках, в зданиях вокзалов, в кинотеатрах, во время демонстраций и т. д.);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захват воздушных и морских судов, автомашин и других транспортных средств, удерживание в них заложников; 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похищение людей с целью получения выкупа и угроза физического уничтожения заложника;</a:t>
            </a:r>
          </a:p>
          <a:p>
            <a:pPr algn="just">
              <a:buFont typeface="Wingdings" pitchFamily="2" charset="2"/>
              <a:buChar char="ü"/>
              <a:defRPr/>
            </a:pPr>
            <a:endParaRPr lang="ru-RU" dirty="0">
              <a:solidFill>
                <a:srgbClr val="0000CC"/>
              </a:solidFill>
            </a:endParaRPr>
          </a:p>
          <a:p>
            <a:pPr algn="just">
              <a:defRPr/>
            </a:pPr>
            <a:endParaRPr lang="ru-RU" dirty="0">
              <a:solidFill>
                <a:srgbClr val="0000CC"/>
              </a:solidFill>
            </a:endParaRPr>
          </a:p>
        </p:txBody>
      </p:sp>
      <p:pic>
        <p:nvPicPr>
          <p:cNvPr id="16389" name="Рисунок 7" descr="1024-80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7755">
            <a:off x="334963" y="3714750"/>
            <a:ext cx="2524125" cy="17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Рисунок 8" descr="data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29313" y="3286125"/>
            <a:ext cx="2857500" cy="161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357313" y="285750"/>
            <a:ext cx="71247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  <p:sp>
        <p:nvSpPr>
          <p:cNvPr id="10246" name="Прямоугольник 5"/>
          <p:cNvSpPr>
            <a:spLocks noChangeArrowheads="1"/>
          </p:cNvSpPr>
          <p:nvPr/>
        </p:nvSpPr>
        <p:spPr bwMode="auto">
          <a:xfrm>
            <a:off x="179388" y="1412875"/>
            <a:ext cx="878522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воздействие на опасные промышленные объекты(например, химически опасные производства, атомные электростанции, арсеналы и др.) 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отравление систем водоснабжения, продуктов питания;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искусственное распространение возбудителей инфекционных заболеваний;</a:t>
            </a:r>
          </a:p>
          <a:p>
            <a:pPr algn="just">
              <a:buFont typeface="Wingdings" pitchFamily="2" charset="2"/>
              <a:buChar char="ü"/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 искусственное заражение местности радиоактивными отходами</a:t>
            </a:r>
          </a:p>
        </p:txBody>
      </p:sp>
      <p:pic>
        <p:nvPicPr>
          <p:cNvPr id="17412" name="Рисунок 7" descr="53D96EA7-D29C-4186-ADF0-CB06298F2A00_cx0_cy12_cw0_w974_n_s_r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213563">
            <a:off x="214313" y="3357563"/>
            <a:ext cx="3217862" cy="181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Рисунок 8" descr="386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3071813"/>
            <a:ext cx="393700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Рисунок 9" descr="BA959CEE-25AD-4BC4-A977-2AFC31888F82_cx0_cy17_cw0_mw1024_s_n_r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0" y="4786313"/>
            <a:ext cx="3048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48176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  <p:sp>
        <p:nvSpPr>
          <p:cNvPr id="11270" name="Rectangle 1"/>
          <p:cNvSpPr>
            <a:spLocks noChangeArrowheads="1"/>
          </p:cNvSpPr>
          <p:nvPr/>
        </p:nvSpPr>
        <p:spPr bwMode="auto">
          <a:xfrm>
            <a:off x="179388" y="1557338"/>
            <a:ext cx="8785225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28600" algn="l"/>
              </a:tabLst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Общие рекомендации:</a:t>
            </a:r>
            <a:endParaRPr lang="ru-RU" dirty="0">
              <a:solidFill>
                <a:schemeClr val="accent3">
                  <a:lumMod val="50000"/>
                </a:schemeClr>
              </a:solidFill>
              <a:ea typeface="Times New Roman" pitchFamily="18" charset="0"/>
              <a:cs typeface="Arial" charset="0"/>
            </a:endParaRPr>
          </a:p>
          <a:p>
            <a:pPr algn="just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обращайте внимание на подозрительных людей, предметы, на любые подозрительные мелочи. Сообщайте обо всем подозрительном сотрудникам правоохранительных органов; </a:t>
            </a:r>
          </a:p>
          <a:p>
            <a:pPr algn="just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никогда не принимайте от незнакомцев пакеты и сумки, не оставляйте свой багаж без присмотра; </a:t>
            </a:r>
          </a:p>
          <a:p>
            <a:pPr algn="just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у семьи должен план действий в чрезвычайных обстоятельствах, у всех членов семьи должны быть номера телефонов, адреса электронной почты. </a:t>
            </a:r>
          </a:p>
          <a:p>
            <a:pPr algn="just" eaLnBrk="0" hangingPunct="0">
              <a:buFontTx/>
              <a:buChar char="•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необходимо назначить место встречи, где вы сможете встретиться с членами вашей семьи в экстренной ситуации; </a:t>
            </a:r>
          </a:p>
        </p:txBody>
      </p:sp>
      <p:pic>
        <p:nvPicPr>
          <p:cNvPr id="18436" name="Рисунок 7" descr="ba49af22_resizedScaled_817to54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3" y="4214813"/>
            <a:ext cx="3575050" cy="238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428750" y="214313"/>
            <a:ext cx="648176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  <p:sp>
        <p:nvSpPr>
          <p:cNvPr id="12294" name="Rectangle 1"/>
          <p:cNvSpPr>
            <a:spLocks noChangeArrowheads="1"/>
          </p:cNvSpPr>
          <p:nvPr/>
        </p:nvSpPr>
        <p:spPr bwMode="auto">
          <a:xfrm>
            <a:off x="179388" y="1346200"/>
            <a:ext cx="8785225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28600" algn="l"/>
              </a:tabLst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Общие рекомендации:</a:t>
            </a:r>
            <a:endParaRPr lang="ru-RU" dirty="0">
              <a:solidFill>
                <a:schemeClr val="accent3">
                  <a:lumMod val="50000"/>
                </a:schemeClr>
              </a:solidFill>
              <a:ea typeface="Times New Roman" pitchFamily="18" charset="0"/>
              <a:cs typeface="Arial" charset="0"/>
            </a:endParaRP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в случае эвакуации, возьмите с собой набор предметов первой необходимости и документы;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всегда узнавайте, где находятся резервные выходы из помещения;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в доме надо укрепить и опечатать входы в подвалы и на чердаки, установить </a:t>
            </a:r>
            <a:r>
              <a:rPr lang="ru-RU" dirty="0" err="1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домофон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, освободить лестничные клетки и коридоры от загромождающих предметов;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организовать дежурство жильцов вашего дома, которые будут регулярно обходить здание, наблюдая, все ли в порядке, обращая особое внимание на появление незнакомых лиц и автомобилей, разгрузку мешков и ящиков;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если произошел взрыв, пожар, землетрясение, никогда не пользуйтесь лифтом;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старайтесь не поддаваться панике, что бы ни произошло.</a:t>
            </a:r>
          </a:p>
        </p:txBody>
      </p:sp>
      <p:pic>
        <p:nvPicPr>
          <p:cNvPr id="19460" name="Рисунок 7" descr="bednost-nischeta-i-korruptsija-osno_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25" y="5000625"/>
            <a:ext cx="2667000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179388" y="1689100"/>
            <a:ext cx="8785225" cy="341788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При угрозе теракта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algn="just" eaLnBrk="0" hangingPunct="0"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Всегда контролируйте ситуацию вокруг себя, особенно когда находитесь на объектах транспорта, культурно - развлекательных, спортивных и торговых центрах.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algn="just" eaLnBrk="0" hangingPunct="0"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Если вдруг началась активизация сил безопасности и правоохранительных органов, не проявляйте любопытства, идите в другую сторону, но не бегом, чтобы Вас не приняли за противника.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algn="just" eaLnBrk="0" hangingPunct="0"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При взрыве или начале стрельбы немедленно падайте на землю, лучше под прикрытие (бордюр, торговую палатку, машину и т.п.). Для большей безопасности накройте голову руками. 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  <a:p>
            <a:pPr algn="just" eaLnBrk="0" hangingPunct="0"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Случайно узнав о готовящемся теракте, немедленно сообщите об этом в правоохранительные органы </a:t>
            </a:r>
            <a:r>
              <a:rPr lang="ru-RU" b="1" i="1" dirty="0">
                <a:solidFill>
                  <a:schemeClr val="accent3">
                    <a:lumMod val="50000"/>
                  </a:schemeClr>
                </a:solidFill>
                <a:cs typeface="Arial" charset="0"/>
              </a:rPr>
              <a:t>ФСБ или МВД</a:t>
            </a:r>
            <a:endParaRPr lang="ru-RU" dirty="0">
              <a:solidFill>
                <a:srgbClr val="FF0000"/>
              </a:solidFill>
              <a:latin typeface="Cambria" pitchFamily="18" charset="0"/>
            </a:endParaRPr>
          </a:p>
        </p:txBody>
      </p:sp>
      <p:sp>
        <p:nvSpPr>
          <p:cNvPr id="13315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48176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  <p:pic>
        <p:nvPicPr>
          <p:cNvPr id="20484" name="Рисунок 7" descr="46181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13" y="5286375"/>
            <a:ext cx="2214562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ChangeArrowheads="1"/>
          </p:cNvSpPr>
          <p:nvPr/>
        </p:nvSpPr>
        <p:spPr bwMode="auto">
          <a:xfrm>
            <a:off x="179388" y="1412875"/>
            <a:ext cx="8785225" cy="4246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tabLst>
                <a:tab pos="228600" algn="l"/>
              </a:tabLst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О том, что возникла опасность взрыва, </a:t>
            </a:r>
          </a:p>
          <a:p>
            <a:pPr algn="ctr">
              <a:tabLst>
                <a:tab pos="228600" algn="l"/>
              </a:tabLst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можно судить по следующим признакам: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неизвестная деталь в машине, в подъезде, во дворе дома и т. д. (взрывное устройство может быть замаскировано в пивной банке, пачке сигарет, игрушке, бутылке, может находиться в обрезке трубы, молочном пакете, в любом свертке или ящике); 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натянутая проволока, шнур;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свисающие из-под машины провода или изоляционная лента;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свежие царапины и грязь на стеклах, дверях и других предметах;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выделяющиеся участки свежевырытой или высохшей земли, которых раньше не было;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у вашей квартиры следы свежих ремонтных работ (краска, штукатурка и др.), о проведении которых вам ничего не известно;</a:t>
            </a:r>
          </a:p>
          <a:p>
            <a:pPr algn="just" eaLnBrk="0" hangingPunct="0">
              <a:buFont typeface="Wingdings" pitchFamily="2" charset="2"/>
              <a:buChar char="ü"/>
              <a:tabLst>
                <a:tab pos="228600" algn="l"/>
              </a:tabLst>
              <a:defRPr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  <a:ea typeface="Times New Roman" pitchFamily="18" charset="0"/>
                <a:cs typeface="Arial" charset="0"/>
              </a:rPr>
              <a:t>* чужая сумка, портфель, коробка или другой предмет, оказавшийся поблизости с вашим автомобилем, домом, квартирой. </a:t>
            </a:r>
          </a:p>
        </p:txBody>
      </p:sp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6481763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Правила личной безопасности </a:t>
            </a:r>
            <a:b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при угрозе террористического акта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 ?><Relationships xmlns="http://schemas.openxmlformats.org/package/2006/relationships"><Relationship Id="rId1" Type="http://schemas.openxmlformats.org/officeDocument/2006/relationships/image" Target="../media/image1.jpeg"  /><Relationship Id="rId2" Type="http://schemas.openxmlformats.org/officeDocument/2006/relationships/image" Target="../media/image2.jpeg"  /></Relationships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MS PGothic"/>
        <a:font script="Hang" typeface="돋움"/>
        <a:font script="Hans" typeface="方正舒体"/>
        <a:font script="Hant" typeface="Microsoft JhengHei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 rotWithShape="1">
          <a:blip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 rotWithShape="1">
          <a:blip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DOM</ep:Company>
  <ep:Words>1060</ep:Words>
  <ep:PresentationFormat>Экран (4:3)</ep:PresentationFormat>
  <ep:Paragraphs>75</ep:Paragraphs>
  <ep:Slides>14</ep:Slides>
  <ep:Notes>0</ep:Notes>
  <ep:TotalTime>0</ep:TotalTime>
  <ep:HiddenSlides>0</ep:HiddenSlides>
  <ep:MMClips>0</ep:MMClips>
  <ep:HeadingPairs>
    <vt:vector size="4" baseType="variant">
      <vt:variant>
        <vt:lpstr>Тема</vt:lpstr>
      </vt:variant>
      <vt:variant>
        <vt:i4>1</vt:i4>
      </vt:variant>
      <vt:variant>
        <vt:lpstr>Заголовок слайда</vt:lpstr>
      </vt:variant>
      <vt:variant>
        <vt:i4>14</vt:i4>
      </vt:variant>
    </vt:vector>
  </ep:HeadingPairs>
  <ep:TitlesOfParts>
    <vt:vector size="15" baseType="lpstr">
      <vt:lpstr>Официальная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Правила личной безопасности  при угрозе террористического акта</vt:lpstr>
      <vt:lpstr>Террористический акт в Беслане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2011-09-21T15:49:03.000</dcterms:created>
  <dc:creator>KAV</dc:creator>
  <cp:lastModifiedBy>админ</cp:lastModifiedBy>
  <dcterms:modified xsi:type="dcterms:W3CDTF">2020-08-29T13:16:00.534</dcterms:modified>
  <cp:revision>63</cp:revision>
  <dc:title>Правила личной безопасности  при пожаре</dc:title>
  <cp:version>0906.0100.01</cp:version>
</cp:coreProperties>
</file>