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559"/>
    <p:restoredTop sz="94698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presProps" Target="presProps.xml"  /><Relationship Id="rId17" Type="http://schemas.openxmlformats.org/officeDocument/2006/relationships/viewProps" Target="viewProps.xml"  /><Relationship Id="rId18" Type="http://schemas.openxmlformats.org/officeDocument/2006/relationships/theme" Target="theme/theme1.xml"  /><Relationship Id="rId19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27E6-5C35-4B81-B06D-1988781E1A2F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94E116E-DD89-4910-9725-6A2363CCC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A923-BE99-449C-90E6-23E76242F602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C484D-4531-44FB-B654-446D068A7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82DE5-68B8-497D-8251-4427F94B1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BCC6-BE57-4168-A4E8-1308E1A43E41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3722-4DDB-4CDA-B732-7CCBEED67EC0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6A64B-E66C-46ED-A666-40C2F889A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E7D95-B90F-42A7-9C2B-8200D3B29B0D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4479EB5-FED6-40F4-BECA-F3B162F11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E3BED-69B6-49EE-99D7-F1344F96EE03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A977-81E5-44C3-8814-8E5FC26C1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4CF0D-572C-4CEA-8F39-EF81A94F1D4F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5598352-5FD7-4527-B8A9-AA8EC7CF3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EEDB-86DB-4F48-917E-AF566677E5A5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52686-F459-4378-9FF9-AD9AB8494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1112D-96FA-4E3B-9D1B-2085668424D9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A2D17E-F51B-4256-B5DE-9B99E32C4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36A701E-0A9D-4F30-8FFA-C882E3332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3D8B-EFFA-4616-ACDC-FD206F24AF26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5A873-58C4-44B6-9BC2-54A064A52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02FA6-74FF-434A-ABFB-A700CBF3F48F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C6DCA2-40F5-4156-B2E2-FE2227AE13DB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094E738-622E-45CF-92CE-C3E695C51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Relationship Id="rId3" Type="http://schemas.openxmlformats.org/officeDocument/2006/relationships/image" Target="../media/image19.jpeg"  /><Relationship Id="rId4" Type="http://schemas.openxmlformats.org/officeDocument/2006/relationships/image" Target="../media/image20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image" Target="../media/image7.jpeg"  /><Relationship Id="rId4" Type="http://schemas.openxmlformats.org/officeDocument/2006/relationships/image" Target="../media/image8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Relationship Id="rId4" Type="http://schemas.openxmlformats.org/officeDocument/2006/relationships/image" Target="../media/image11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 idx="0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Правила личной безопасности </a:t>
            </a:r>
            <a:br>
              <a:rPr lang="ru-RU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при угрозе террористического акта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32463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1" lang="ru-RU" b="1" mc:Ignorable="hp" hp:hslEmbossed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Выполнил: </a:t>
            </a:r>
            <a:r>
              <a:rPr xmlns:mc="http://schemas.openxmlformats.org/markup-compatibility/2006" xmlns:hp="http://schemas.haansoft.com/office/presentation/8.0" kumimoji="1" lang="ru-RU" altLang="en-US" b="1" mc:Ignorable="hp" hp:hslEmbossed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ответственный по ОТ Рудакова И</a:t>
            </a:r>
            <a:r>
              <a:rPr xmlns:mc="http://schemas.openxmlformats.org/markup-compatibility/2006" xmlns:hp="http://schemas.haansoft.com/office/presentation/8.0" kumimoji="1" lang="en-US" altLang="ru-RU" b="1" mc:Ignorable="hp" hp:hslEmbossed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r>
              <a:rPr xmlns:mc="http://schemas.openxmlformats.org/markup-compatibility/2006" xmlns:hp="http://schemas.haansoft.com/office/presentation/8.0" kumimoji="1" lang="ru-RU" altLang="en-US" b="1" mc:Ignorable="hp" hp:hslEmbossed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</a:t>
            </a:r>
            <a:r>
              <a:rPr xmlns:mc="http://schemas.openxmlformats.org/markup-compatibility/2006" xmlns:hp="http://schemas.haansoft.com/office/presentation/8.0" kumimoji="1" lang="en-US" altLang="ru-RU" b="1" mc:Ignorable="hp" hp:hslEmbossed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endParaRPr xmlns:mc="http://schemas.openxmlformats.org/markup-compatibility/2006" xmlns:hp="http://schemas.haansoft.com/office/presentation/8.0" kumimoji="1" lang="en-US" altLang="ru-RU" b="1" mc:Ignorable="hp" hp:hslEmbossed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1" lang="ru-RU" b="1" mc:Ignorable="hp" hp:hslEmbossed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МБОУ </a:t>
            </a:r>
            <a:r>
              <a:rPr xmlns:mc="http://schemas.openxmlformats.org/markup-compatibility/2006" xmlns:hp="http://schemas.haansoft.com/office/presentation/8.0" kumimoji="1" lang="ru-RU" altLang="en-US" b="1" mc:Ignorable="hp" hp:hslEmbossed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СОШ № </a:t>
            </a:r>
            <a:r>
              <a:rPr xmlns:mc="http://schemas.openxmlformats.org/markup-compatibility/2006" xmlns:hp="http://schemas.haansoft.com/office/presentation/8.0" kumimoji="1" lang="en-US" altLang="ru-RU" b="1" mc:Ignorable="hp" hp:hslEmbossed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81</a:t>
            </a:r>
            <a:endParaRPr xmlns:mc="http://schemas.openxmlformats.org/markup-compatibility/2006" xmlns:hp="http://schemas.haansoft.com/office/presentation/8.0" kumimoji="1" lang="en-US" altLang="ru-RU" b="1" mc:Ignorable="hp" hp:hslEmbossed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3316" name="Рисунок 8" descr="tkSTn4ot64w.jp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286125" y="3143250"/>
            <a:ext cx="2559050" cy="2439988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79388" y="1649413"/>
            <a:ext cx="8785225" cy="3416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Если вдруг произошел взрыв:</a:t>
            </a:r>
            <a:endParaRPr lang="ru-RU" dirty="0">
              <a:solidFill>
                <a:schemeClr val="accent3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Постарайтесь успокоиться и уточнить обстановку.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Продвигайтесь осторожно, не прикасайтесь к поврежденным конструкциям и проводам.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В разрушенном или поврежденном помещении из-за опасности взрыва скопившихся газов нельзя пользоваться открытым пламенем (спичками, зажигалками, свечами, факелами и т. п.).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При задымлении защитите органы дыхания смоченным платком (лоскутом ткани, полотенцем).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Включите локальную (квартирную) систему оповещения и проверьте возможность взаимного общения (с помощью теле-, радио-, телефонной связи, голоса). </a:t>
            </a: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64817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Правила личной безопасности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 угрозе террористического акта</a:t>
            </a:r>
          </a:p>
        </p:txBody>
      </p:sp>
      <p:pic>
        <p:nvPicPr>
          <p:cNvPr id="22532" name="Рисунок 7" descr="4526e-c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4786313"/>
            <a:ext cx="271462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79388" y="1509713"/>
            <a:ext cx="8785225" cy="3694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Если вдруг произошел взрыв:</a:t>
            </a:r>
            <a:endParaRPr lang="ru-RU" dirty="0">
              <a:solidFill>
                <a:schemeClr val="accent3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В случае вынужденной эвакуации возьмите необходимые носильные вещи, деньги, ценности. Изолируйте квартиру (закройте все двери и окна), немедленно сообщите о случившемся по телефону в соответствующие органы правопорядка. Оповестите соседей об эвакуации. Помогите престарелым и инвалидам покинуть помещение. Возьмите на учет лиц, оставшихся в помещении. Входную дверь плотно прикройте, не закрывая на замок.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При невозможности эвакуации необходимо принять меры, чтобы о вас знали. Выйдите на балкон или откройте окно и зовите на помощь.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Выходя из дома, отойдите на безопасное расстояние от него и не предпринимайте самостоятельных решений об отъезде к родственникам и знакомым.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Действуйте в строгом соответствии с указаниями должностных лиц.</a:t>
            </a:r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64817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Правила личной безопасности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 угрозе террористического акта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64817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Правила личной безопасности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 угрозе террористического акта</a:t>
            </a:r>
          </a:p>
        </p:txBody>
      </p:sp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179388" y="1279525"/>
            <a:ext cx="87852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Если вас завалило обломками стен 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Постарайтесь взять себя в руки, не падать духом, дышите глубоко, ровно, не торопясь.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Приготовьтесь терпеть голод и жажду.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Голосом и стуком привлекайте внимание людей.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Если вы находитесь глубоко от поверхности земли, перемещайте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влево-вправо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любой металлический предмет (кольцо, ключи, кусок трубы и т. п.) для обнаружения вас металлоискателем. </a:t>
            </a:r>
          </a:p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 Если пространство около вас относительно свободно, не зажигайте спички: берегите кислород. </a:t>
            </a:r>
          </a:p>
        </p:txBody>
      </p:sp>
      <p:pic>
        <p:nvPicPr>
          <p:cNvPr id="24580" name="Рисунок 7" descr="24_1071386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4143375"/>
            <a:ext cx="35464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66960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Правила личной безопасности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 угрозе террористического акта</a:t>
            </a: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179388" y="1484313"/>
            <a:ext cx="87852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Если вас завалило обломками стен :</a:t>
            </a:r>
          </a:p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Продвигайтесь осторожно, стараясь не вызвать нового обвала, ориентируйтесь по движению воздуха, поступающего снаружи. </a:t>
            </a:r>
          </a:p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 При возможности с помощью подручных предметов (доски, кирпича и т. п.) укрепите обвисающие балки, потолок от разрушения и дожидайтесь помощи. </a:t>
            </a:r>
          </a:p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 При сильной жажде положите в рот небольшой лоскут ткани (гладкий камешек) и сосите его, дыша носом. </a:t>
            </a:r>
          </a:p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Если вы слышите голоса или шаги появившихся вблизи людей, то стуком и голосом сигнализируйте о себе.</a:t>
            </a:r>
          </a:p>
        </p:txBody>
      </p:sp>
      <p:pic>
        <p:nvPicPr>
          <p:cNvPr id="25604" name="Рисунок 7" descr="3555564E-32F4-43A1-B29B-1BB1C9626A3F_w974_n_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4000500"/>
            <a:ext cx="390525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6481763" cy="796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Террористический акт в Беслане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75" y="1071563"/>
            <a:ext cx="77866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захват заложников в школе № 1 города Беслана (Северная Осетия), совершённый террористами утром 1 сентября 2004 года во время торжественной линейки, посвящённой началу учебного года. В течение двух с половиной дней террористы удерживали в заминированном здании 1128 заложников(преимущественно детей, их родителей и сотрудников школы) в тяжелейших условиях, отказывая людям даже в минимальных естественных потребностях.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6628" name="Рисунок 10" descr="1275380692_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286125"/>
            <a:ext cx="314325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1" descr="1316934441_13489-3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214688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2" descr="besla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4429125"/>
            <a:ext cx="318928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6481763" cy="12969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Правила личной безопасности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при угрозе террористического акта</a:t>
            </a:r>
          </a:p>
        </p:txBody>
      </p:sp>
      <p:sp>
        <p:nvSpPr>
          <p:cNvPr id="7174" name="Прямоугольник 12"/>
          <p:cNvSpPr>
            <a:spLocks noChangeArrowheads="1"/>
          </p:cNvSpPr>
          <p:nvPr/>
        </p:nvSpPr>
        <p:spPr bwMode="auto">
          <a:xfrm>
            <a:off x="179388" y="1557338"/>
            <a:ext cx="8785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Терроризм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– это идеология насилия и практика воздействия на принятие решения органами государственной власти, органами местного самоуправления или международными органами защиты, связанные с устрашением населения и иными формами противоправных насильственных действий (Федеральный закон «О противодействии терроризму»).</a:t>
            </a:r>
          </a:p>
        </p:txBody>
      </p:sp>
      <p:pic>
        <p:nvPicPr>
          <p:cNvPr id="1434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059113"/>
            <a:ext cx="63373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64817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Правила личной безопасности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 угрозе террористического акта</a:t>
            </a:r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179388" y="1628775"/>
            <a:ext cx="8785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Для достижения своих преступных целей террористы используют различные виды террористических актов: организуют взрывы, устраивают пожары, угоняют самолеты, проводят массовые отравления, захватывают заложников или просто убивают людей.</a:t>
            </a:r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0" y="2852738"/>
            <a:ext cx="55895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3" descr="pp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39875">
            <a:off x="2957513" y="4179888"/>
            <a:ext cx="3392487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64817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Правила личной безопасности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 угрозе террористического акта</a:t>
            </a:r>
          </a:p>
        </p:txBody>
      </p:sp>
      <p:sp>
        <p:nvSpPr>
          <p:cNvPr id="9223" name="Прямоугольник 5"/>
          <p:cNvSpPr>
            <a:spLocks noChangeArrowheads="1"/>
          </p:cNvSpPr>
          <p:nvPr/>
        </p:nvSpPr>
        <p:spPr bwMode="auto">
          <a:xfrm>
            <a:off x="179388" y="1484313"/>
            <a:ext cx="87852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 наиболее опасным террористическим актам можно отнести: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взрывы в местах массового скопления людей (на рынках, в зданиях вокзалов, в кинотеатрах, во время демонстраций и т. д.);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захват воздушных и морских судов, автомашин и других транспортных средств, удерживание в них заложников;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похищение людей с целью получения выкупа и угроза физического уничтожения заложника;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dirty="0">
              <a:solidFill>
                <a:srgbClr val="0000CC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6389" name="Рисунок 7" descr="1024-8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755">
            <a:off x="334963" y="3714750"/>
            <a:ext cx="2524125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8" descr="dat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3286125"/>
            <a:ext cx="28575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357313" y="285750"/>
            <a:ext cx="71247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Правила личной безопасности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 угрозе террористического акта</a:t>
            </a: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179388" y="1412875"/>
            <a:ext cx="87852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воздействие на опасные промышленные объекты(например, химически опасные производства, атомные электростанции, арсеналы и др.) 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отравление систем водоснабжения, продуктов питания;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искусственное распространение возбудителей инфекционных заболеваний;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искусственное заражение местности радиоактивными отходами</a:t>
            </a:r>
          </a:p>
        </p:txBody>
      </p:sp>
      <p:pic>
        <p:nvPicPr>
          <p:cNvPr id="17412" name="Рисунок 7" descr="53D96EA7-D29C-4186-ADF0-CB06298F2A00_cx0_cy12_cw0_w974_n_s_r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3563">
            <a:off x="214313" y="3357563"/>
            <a:ext cx="321786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8" descr="38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071813"/>
            <a:ext cx="3937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9" descr="BA959CEE-25AD-4BC4-A977-2AFC31888F82_cx0_cy17_cw0_mw1024_s_n_r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786313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64817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Правила личной безопасности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 угрозе террористического акта</a:t>
            </a:r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179388" y="1557338"/>
            <a:ext cx="87852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Общие рекомендации:</a:t>
            </a:r>
            <a:endParaRPr lang="ru-RU" dirty="0">
              <a:solidFill>
                <a:schemeClr val="accent3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обращайте внимание на подозрительных людей, предметы, на любые подозрительные мелочи. Сообщайте обо всем подозрительном сотрудникам правоохранительных органов; </a:t>
            </a:r>
          </a:p>
          <a:p>
            <a:pPr algn="just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никогда не принимайте от незнакомцев пакеты и сумки, не оставляйте свой багаж без присмотра; </a:t>
            </a:r>
          </a:p>
          <a:p>
            <a:pPr algn="just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у семьи должен план действий в чрезвычайных обстоятельствах, у всех членов семьи должны быть номера телефонов, адреса электронной почты. </a:t>
            </a:r>
          </a:p>
          <a:p>
            <a:pPr algn="just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необходимо назначить место встречи, где вы сможете встретиться с членами вашей семьи в экстренной ситуации; </a:t>
            </a:r>
          </a:p>
        </p:txBody>
      </p:sp>
      <p:pic>
        <p:nvPicPr>
          <p:cNvPr id="18436" name="Рисунок 7" descr="ba49af22_resizedScaled_817to5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4214813"/>
            <a:ext cx="357505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64817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Правила личной безопасности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 угрозе террористического акта</a:t>
            </a:r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179388" y="1346200"/>
            <a:ext cx="87852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Общие рекомендации:</a:t>
            </a:r>
            <a:endParaRPr lang="ru-RU" dirty="0">
              <a:solidFill>
                <a:schemeClr val="accent3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в случае эвакуации, возьмите с собой набор предметов первой необходимости и документы;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всегда узнавайте, где находятся резервные выходы из помещения;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в доме надо укрепить и опечатать входы в подвалы и на чердаки, установить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домофон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, освободить лестничные клетки и коридоры от загромождающих предметов;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организовать дежурство жильцов вашего дома, которые будут регулярно обходить здание, наблюдая, все ли в порядке, обращая особое внимание на появление незнакомых лиц и автомобилей, разгрузку мешков и ящиков;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если произошел взрыв, пожар, землетрясение, никогда не пользуйтесь лифтом;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старайтесь не поддаваться панике, что бы ни произошло.</a:t>
            </a:r>
          </a:p>
        </p:txBody>
      </p:sp>
      <p:pic>
        <p:nvPicPr>
          <p:cNvPr id="19460" name="Рисунок 7" descr="bednost-nischeta-i-korruptsija-osno_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5000625"/>
            <a:ext cx="26670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79388" y="1689100"/>
            <a:ext cx="8785225" cy="3417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При угрозе теракта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just" eaLnBrk="0" hangingPunct="0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Всегда контролируйте ситуацию вокруг себя, особенно когда находитесь на объектах транспорта, культурно - развлекательных, спортивных и торговых центрах.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just" eaLnBrk="0" hangingPunct="0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Если вдруг началась активизация сил безопасности и правоохранительных органов, не проявляйте любопытства, идите в другую сторону, но не бегом, чтобы Вас не приняли за противника.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just" eaLnBrk="0" hangingPunct="0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При взрыве или начале стрельбы немедленно падайте на землю, лучше под прикрытие (бордюр, торговую палатку, машину и т.п.). Для большей безопасности накройте голову руками.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just" eaLnBrk="0" hangingPunct="0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Случайно узнав о готовящемся теракте, немедленно сообщите об этом в правоохранительные органы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ФСБ или МВД</a:t>
            </a:r>
            <a:endParaRPr lang="ru-RU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64817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Правила личной безопасности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 угрозе террористического акта</a:t>
            </a:r>
          </a:p>
        </p:txBody>
      </p:sp>
      <p:pic>
        <p:nvPicPr>
          <p:cNvPr id="20484" name="Рисунок 7" descr="461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5286375"/>
            <a:ext cx="22145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79388" y="1412875"/>
            <a:ext cx="8785225" cy="424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О том, что возникла опасность взрыва, 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можно судить по следующим признакам: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неизвестная деталь в машине, в подъезде, во дворе дома и т. д. (взрывное устройство может быть замаскировано в пивной банке, пачке сигарет, игрушке, бутылке, может находиться в обрезке трубы, молочном пакете, в любом свертке или ящике);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натянутая проволока, шнур;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свисающие из-под машины провода или изоляционная лента;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свежие царапины и грязь на стеклах, дверях и других предметах;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выделяющиеся участки свежевырытой или высохшей земли, которых раньше не было;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у вашей квартиры следы свежих ремонтных работ (краска, штукатурка и др.), о проведении которых вам ничего не известно;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* чужая сумка, портфель, коробка или другой предмет, оказавшийся поблизости с вашим автомобилем, домом, квартирой. </a:t>
            </a:r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64817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Правила личной безопасности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 угрозе террористического акта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Relationship Id="rId2" Type="http://schemas.openxmlformats.org/officeDocument/2006/relationships/image" Target="../media/image2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MS PGothic"/>
        <a:font script="Hang" typeface="돋움"/>
        <a:font script="Hans" typeface="方正舒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 rotWithShape="1">
          <a:blip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DOM</ep:Company>
  <ep:Words>1060</ep:Words>
  <ep:PresentationFormat>Экран (4:3)</ep:PresentationFormat>
  <ep:Paragraphs>75</ep:Paragraphs>
  <ep:Slides>14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14</vt:i4>
      </vt:variant>
    </vt:vector>
  </ep:HeadingPairs>
  <ep:TitlesOfParts>
    <vt:vector size="15" baseType="lpstr">
      <vt:lpstr>Официальная</vt:lpstr>
      <vt:lpstr>Правила личной безопасности  при угрозе террористического акта</vt:lpstr>
      <vt:lpstr>Правила личной безопасности  при угрозе террористического акта</vt:lpstr>
      <vt:lpstr>Правила личной безопасности  при угрозе террористического акта</vt:lpstr>
      <vt:lpstr>Правила личной безопасности  при угрозе террористического акта</vt:lpstr>
      <vt:lpstr>Правила личной безопасности  при угрозе террористического акта</vt:lpstr>
      <vt:lpstr>Правила личной безопасности  при угрозе террористического акта</vt:lpstr>
      <vt:lpstr>Правила личной безопасности  при угрозе террористического акта</vt:lpstr>
      <vt:lpstr>Правила личной безопасности  при угрозе террористического акта</vt:lpstr>
      <vt:lpstr>Правила личной безопасности  при угрозе террористического акта</vt:lpstr>
      <vt:lpstr>Правила личной безопасности  при угрозе террористического акта</vt:lpstr>
      <vt:lpstr>Правила личной безопасности  при угрозе террористического акта</vt:lpstr>
      <vt:lpstr>Правила личной безопасности  при угрозе террористического акта</vt:lpstr>
      <vt:lpstr>Правила личной безопасности  при угрозе террористического акта</vt:lpstr>
      <vt:lpstr>Террористический акт в Беслане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2011-09-21T15:49:03.000</dcterms:created>
  <dc:creator>KAV</dc:creator>
  <cp:lastModifiedBy>админ</cp:lastModifiedBy>
  <dcterms:modified xsi:type="dcterms:W3CDTF">2020-08-29T13:16:00.534</dcterms:modified>
  <cp:revision>63</cp:revision>
  <dc:title>Правила личной безопасности  при пожаре</dc:title>
  <cp:version>0906.0100.01</cp:version>
</cp:coreProperties>
</file>