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>
  <p:sldMasterIdLst>
    <p:sldMasterId id="2147483852" r:id="rId1"/>
  </p:sldMasterIdLst>
  <p:notesMasterIdLst>
    <p:notesMasterId r:id="rId27"/>
  </p:notesMasterIdLst>
  <p:sldIdLst>
    <p:sldId id="257" r:id="rId2"/>
    <p:sldId id="316" r:id="rId3"/>
    <p:sldId id="308" r:id="rId4"/>
    <p:sldId id="282" r:id="rId5"/>
    <p:sldId id="283" r:id="rId6"/>
    <p:sldId id="307" r:id="rId7"/>
    <p:sldId id="284" r:id="rId8"/>
    <p:sldId id="301" r:id="rId9"/>
    <p:sldId id="305" r:id="rId10"/>
    <p:sldId id="302" r:id="rId11"/>
    <p:sldId id="309" r:id="rId12"/>
    <p:sldId id="303" r:id="rId13"/>
    <p:sldId id="310" r:id="rId14"/>
    <p:sldId id="311" r:id="rId15"/>
    <p:sldId id="315" r:id="rId16"/>
    <p:sldId id="312" r:id="rId17"/>
    <p:sldId id="285" r:id="rId18"/>
    <p:sldId id="287" r:id="rId19"/>
    <p:sldId id="286" r:id="rId20"/>
    <p:sldId id="288" r:id="rId21"/>
    <p:sldId id="289" r:id="rId22"/>
    <p:sldId id="290" r:id="rId23"/>
    <p:sldId id="296" r:id="rId24"/>
    <p:sldId id="306" r:id="rId25"/>
    <p:sldId id="31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00000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16" autoAdjust="0"/>
    <p:restoredTop sz="93867" autoAdjust="0"/>
  </p:normalViewPr>
  <p:slideViewPr>
    <p:cSldViewPr>
      <p:cViewPr varScale="1">
        <p:scale>
          <a:sx n="70" d="100"/>
          <a:sy n="70" d="100"/>
        </p:scale>
        <p:origin x="-1302" y="-108"/>
      </p:cViewPr>
      <p:guideLst>
        <p:guide orient="horz" pos="2160"/>
        <p:guide pos="2880"/>
      </p:guideLst>
    </p:cSldViewPr>
  </p:slideViewPr>
  <p:outlineViewPr>
    <p:cViewPr>
      <p:scale>
        <a:sx n="20" d="100"/>
        <a:sy n="20" d="100"/>
      </p:scale>
      <p:origin x="0" y="2745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3300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8FC00-6AB7-4AF9-A773-ED99473ABFD2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AA3D6-0DC7-453D-B0E6-5ADF1C6A0C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3377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AA3D6-0DC7-453D-B0E6-5ADF1C6A0C9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4718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3FC000A6-C92D-439A-8A33-786A0DB045E3}" type="datetimeFigureOut">
              <a:rPr lang="ru-RU" smtClean="0"/>
              <a:pPr/>
              <a:t>29.04.2020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BDD0F1E-991B-43AA-AD55-9FFFE5499C1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C000A6-C92D-439A-8A33-786A0DB045E3}" type="datetimeFigureOut">
              <a:rPr lang="ru-RU" smtClean="0"/>
              <a:pPr/>
              <a:t>29.04.2020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DD0F1E-991B-43AA-AD55-9FFFE5499C1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C000A6-C92D-439A-8A33-786A0DB045E3}" type="datetimeFigureOut">
              <a:rPr lang="ru-RU" smtClean="0"/>
              <a:pPr/>
              <a:t>29.04.2020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DD0F1E-991B-43AA-AD55-9FFFE5499C1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C000A6-C92D-439A-8A33-786A0DB045E3}" type="datetimeFigureOut">
              <a:rPr lang="ru-RU" smtClean="0"/>
              <a:pPr/>
              <a:t>29.04.2020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DD0F1E-991B-43AA-AD55-9FFFE5499C1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3FC000A6-C92D-439A-8A33-786A0DB045E3}" type="datetimeFigureOut">
              <a:rPr lang="ru-RU" smtClean="0"/>
              <a:pPr/>
              <a:t>29.04.2020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BDD0F1E-991B-43AA-AD55-9FFFE5499C1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C000A6-C92D-439A-8A33-786A0DB045E3}" type="datetimeFigureOut">
              <a:rPr lang="ru-RU" smtClean="0"/>
              <a:pPr/>
              <a:t>29.04.2020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0BDD0F1E-991B-43AA-AD55-9FFFE5499C1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C000A6-C92D-439A-8A33-786A0DB045E3}" type="datetimeFigureOut">
              <a:rPr lang="ru-RU" smtClean="0"/>
              <a:pPr/>
              <a:t>29.04.2020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0BDD0F1E-991B-43AA-AD55-9FFFE5499C1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C000A6-C92D-439A-8A33-786A0DB045E3}" type="datetimeFigureOut">
              <a:rPr lang="ru-RU" smtClean="0"/>
              <a:pPr/>
              <a:t>29.04.2020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DD0F1E-991B-43AA-AD55-9FFFE5499C1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C000A6-C92D-439A-8A33-786A0DB045E3}" type="datetimeFigureOut">
              <a:rPr lang="ru-RU" smtClean="0"/>
              <a:pPr/>
              <a:t>29.04.2020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DD0F1E-991B-43AA-AD55-9FFFE5499C1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3FC000A6-C92D-439A-8A33-786A0DB045E3}" type="datetimeFigureOut">
              <a:rPr lang="ru-RU" smtClean="0"/>
              <a:pPr/>
              <a:t>29.04.2020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BDD0F1E-991B-43AA-AD55-9FFFE5499C1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3FC000A6-C92D-439A-8A33-786A0DB045E3}" type="datetimeFigureOut">
              <a:rPr lang="ru-RU" smtClean="0"/>
              <a:pPr/>
              <a:t>29.04.2020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BDD0F1E-991B-43AA-AD55-9FFFE5499C1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3FC000A6-C92D-439A-8A33-786A0DB045E3}" type="datetimeFigureOut">
              <a:rPr lang="ru-RU" smtClean="0"/>
              <a:pPr/>
              <a:t>29.04.2020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0BDD0F1E-991B-43AA-AD55-9FFFE5499C1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Ариша\Documents\Арина - школа\Символы Победы\9-maya-69-ga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307"/>
          <a:stretch/>
        </p:blipFill>
        <p:spPr bwMode="auto">
          <a:xfrm>
            <a:off x="13494" y="0"/>
            <a:ext cx="91305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03848" y="1988840"/>
            <a:ext cx="4896544" cy="144016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ru-RU" sz="4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ru-RU" sz="4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ru-RU" sz="4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ru-RU" sz="4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ru-RU" sz="4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ru-RU" sz="4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ru-RU" sz="4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ru-RU" sz="4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ru-RU" sz="4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ru-RU" sz="3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4400" b="1" dirty="0" smtClean="0">
                <a:solidFill>
                  <a:srgbClr val="800000"/>
                </a:solidFill>
              </a:rPr>
              <a:t>«Шаг в историю. </a:t>
            </a:r>
            <a:br>
              <a:rPr lang="ru-RU" sz="4400" b="1" dirty="0" smtClean="0">
                <a:solidFill>
                  <a:srgbClr val="800000"/>
                </a:solidFill>
              </a:rPr>
            </a:br>
            <a:r>
              <a:rPr lang="ru-RU" sz="4400" b="1" dirty="0" smtClean="0">
                <a:solidFill>
                  <a:srgbClr val="800000"/>
                </a:solidFill>
              </a:rPr>
              <a:t>Шаг к Победе»</a:t>
            </a:r>
            <a:endParaRPr lang="ru-RU" sz="4400" b="1" dirty="0">
              <a:solidFill>
                <a:srgbClr val="8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260648"/>
            <a:ext cx="4680520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75-летию Великой Победы посвящается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762590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764704"/>
            <a:ext cx="7848872" cy="5616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332656"/>
            <a:ext cx="7560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Места откуда производились захоронения: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3147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/>
          <p:nvPr/>
        </p:nvPicPr>
        <p:blipFill rotWithShape="1">
          <a:blip r:embed="rId2" cstate="print"/>
          <a:srcRect l="13953" t="18693" r="3919" b="7985"/>
          <a:stretch/>
        </p:blipFill>
        <p:spPr bwMode="auto">
          <a:xfrm>
            <a:off x="3347864" y="1340767"/>
            <a:ext cx="5544616" cy="48936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332657"/>
            <a:ext cx="8496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Мемориал «Новая </a:t>
            </a:r>
            <a:r>
              <a:rPr lang="ru-RU" sz="1200" b="1" dirty="0" err="1">
                <a:solidFill>
                  <a:schemeClr val="bg1"/>
                </a:solidFill>
              </a:rPr>
              <a:t>Малукса</a:t>
            </a:r>
            <a:r>
              <a:rPr lang="ru-RU" sz="1200" b="1" dirty="0">
                <a:solidFill>
                  <a:schemeClr val="bg1"/>
                </a:solidFill>
              </a:rPr>
              <a:t>»  братская могила № 09052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Ленинградская обл., Кировский район, п. Новая </a:t>
            </a:r>
            <a:r>
              <a:rPr lang="ru-RU" sz="1200" b="1" dirty="0" err="1">
                <a:solidFill>
                  <a:schemeClr val="bg1"/>
                </a:solidFill>
              </a:rPr>
              <a:t>Малукса</a:t>
            </a:r>
            <a:endParaRPr lang="ru-RU" sz="1200" b="1" dirty="0">
              <a:solidFill>
                <a:schemeClr val="bg1"/>
              </a:solidFill>
            </a:endParaRPr>
          </a:p>
          <a:p>
            <a:pPr algn="ctr"/>
            <a:endParaRPr lang="ru-RU" sz="1200" dirty="0">
              <a:solidFill>
                <a:schemeClr val="bg1"/>
              </a:solidFill>
            </a:endParaRP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Братская могила советских воинов, погибших в борьбе с фашистами.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Каталог "Объекты культурного наследия народов РФ»,  код памятника 4701038000.</a:t>
            </a:r>
          </a:p>
          <a:p>
            <a:r>
              <a:rPr lang="ru-RU" sz="1200" dirty="0">
                <a:solidFill>
                  <a:schemeClr val="bg1"/>
                </a:solidFill>
              </a:rPr>
              <a:t/>
            </a:r>
            <a:br>
              <a:rPr lang="ru-RU" sz="1200" dirty="0">
                <a:solidFill>
                  <a:schemeClr val="bg1"/>
                </a:solidFill>
              </a:rPr>
            </a:b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340769"/>
            <a:ext cx="288032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b="1" u="sng" dirty="0" smtClean="0">
              <a:solidFill>
                <a:schemeClr val="bg1"/>
              </a:solidFill>
            </a:endParaRPr>
          </a:p>
          <a:p>
            <a:r>
              <a:rPr lang="ru-RU" sz="1400" b="1" u="sng" dirty="0" smtClean="0">
                <a:solidFill>
                  <a:schemeClr val="bg1"/>
                </a:solidFill>
              </a:rPr>
              <a:t>Расположение: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/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ru-RU" sz="1400" b="1" dirty="0">
                <a:solidFill>
                  <a:schemeClr val="bg1"/>
                </a:solidFill>
              </a:rPr>
              <a:t>п. Новая </a:t>
            </a:r>
            <a:r>
              <a:rPr lang="ru-RU" sz="1400" b="1" dirty="0" err="1">
                <a:solidFill>
                  <a:schemeClr val="bg1"/>
                </a:solidFill>
              </a:rPr>
              <a:t>Малукса</a:t>
            </a:r>
            <a:r>
              <a:rPr lang="ru-RU" sz="1400" b="1" dirty="0">
                <a:solidFill>
                  <a:schemeClr val="bg1"/>
                </a:solidFill>
              </a:rPr>
              <a:t/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ru-RU" sz="1400" b="1" dirty="0" err="1">
                <a:solidFill>
                  <a:schemeClr val="bg1"/>
                </a:solidFill>
              </a:rPr>
              <a:t>Мгинское</a:t>
            </a:r>
            <a:r>
              <a:rPr lang="ru-RU" sz="1400" b="1" dirty="0">
                <a:solidFill>
                  <a:schemeClr val="bg1"/>
                </a:solidFill>
              </a:rPr>
              <a:t> городское поселение</a:t>
            </a:r>
          </a:p>
          <a:p>
            <a:endParaRPr lang="ru-RU" sz="1400" b="1" dirty="0">
              <a:solidFill>
                <a:schemeClr val="bg1"/>
              </a:solidFill>
            </a:endParaRPr>
          </a:p>
          <a:p>
            <a:endParaRPr lang="ru-RU" sz="1400" b="1" dirty="0">
              <a:solidFill>
                <a:schemeClr val="bg1"/>
              </a:solidFill>
            </a:endParaRPr>
          </a:p>
          <a:p>
            <a:r>
              <a:rPr lang="ru-RU" sz="1400" b="1" dirty="0">
                <a:solidFill>
                  <a:schemeClr val="bg1"/>
                </a:solidFill>
              </a:rPr>
              <a:t>По данным ОБД "Мемориал", в братской могиле захоронено 21 784 человека, 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>из них 19 507 - известных, </a:t>
            </a:r>
            <a:endParaRPr lang="ru-RU" sz="1400" b="1" dirty="0" smtClean="0">
              <a:solidFill>
                <a:schemeClr val="bg1"/>
              </a:solidFill>
            </a:endParaRPr>
          </a:p>
          <a:p>
            <a:r>
              <a:rPr lang="ru-RU" sz="1400" b="1" dirty="0" smtClean="0">
                <a:solidFill>
                  <a:schemeClr val="bg1"/>
                </a:solidFill>
              </a:rPr>
              <a:t>2 </a:t>
            </a:r>
            <a:r>
              <a:rPr lang="ru-RU" sz="1400" b="1" dirty="0">
                <a:solidFill>
                  <a:schemeClr val="bg1"/>
                </a:solidFill>
              </a:rPr>
              <a:t>277 - неизвестных. </a:t>
            </a:r>
            <a:endParaRPr lang="ru-RU" sz="1400" b="1" dirty="0" smtClean="0">
              <a:solidFill>
                <a:schemeClr val="bg1"/>
              </a:solidFill>
            </a:endParaRPr>
          </a:p>
          <a:p>
            <a:endParaRPr lang="ru-RU" sz="1400" b="1" dirty="0">
              <a:solidFill>
                <a:schemeClr val="bg1"/>
              </a:solidFill>
            </a:endParaRPr>
          </a:p>
          <a:p>
            <a:r>
              <a:rPr lang="ru-RU" sz="1400" b="1" dirty="0">
                <a:solidFill>
                  <a:schemeClr val="bg1"/>
                </a:solidFill>
              </a:rPr>
              <a:t>На мемориальных досках увековечено 10 972 человека.</a:t>
            </a:r>
            <a:r>
              <a:rPr lang="ru-RU" sz="1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 </a:t>
            </a:r>
            <a:endParaRPr lang="ru-RU" sz="1400" b="1" dirty="0"/>
          </a:p>
          <a:p>
            <a:endParaRPr lang="ru-RU" sz="1400" dirty="0"/>
          </a:p>
        </p:txBody>
      </p:sp>
      <p:pic>
        <p:nvPicPr>
          <p:cNvPr id="6146" name="Picture 2" descr="C:\Users\Ариша\Documents\Арина - школа\Символы Победы\76ygv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4849422"/>
            <a:ext cx="2708383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8211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124745"/>
            <a:ext cx="8352928" cy="52480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260648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Обобщенный Банк </a:t>
            </a:r>
            <a:r>
              <a:rPr lang="ru-RU" sz="1400" b="1" dirty="0">
                <a:solidFill>
                  <a:schemeClr val="bg1"/>
                </a:solidFill>
              </a:rPr>
              <a:t>Д</a:t>
            </a:r>
            <a:r>
              <a:rPr lang="ru-RU" sz="1400" b="1" dirty="0" smtClean="0">
                <a:solidFill>
                  <a:schemeClr val="bg1"/>
                </a:solidFill>
              </a:rPr>
              <a:t>анных «Мемориал» Номер захоронения 79050211,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карточка захоронения Мемориала «Новая </a:t>
            </a:r>
            <a:r>
              <a:rPr lang="ru-RU" sz="1400" b="1" dirty="0" err="1" smtClean="0">
                <a:solidFill>
                  <a:schemeClr val="bg1"/>
                </a:solidFill>
              </a:rPr>
              <a:t>Малукса</a:t>
            </a:r>
            <a:r>
              <a:rPr lang="ru-RU" sz="1400" b="1" dirty="0" smtClean="0">
                <a:solidFill>
                  <a:schemeClr val="bg1"/>
                </a:solidFill>
              </a:rPr>
              <a:t>»  09052.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764704"/>
            <a:ext cx="84969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     </a:t>
            </a:r>
            <a:r>
              <a:rPr lang="ru-RU" sz="1050" dirty="0" smtClean="0">
                <a:solidFill>
                  <a:schemeClr val="bg1"/>
                </a:solidFill>
              </a:rPr>
              <a:t>№ </a:t>
            </a:r>
            <a:r>
              <a:rPr lang="ru-RU" sz="1050" dirty="0" err="1" smtClean="0">
                <a:solidFill>
                  <a:schemeClr val="bg1"/>
                </a:solidFill>
              </a:rPr>
              <a:t>пп</a:t>
            </a:r>
            <a:r>
              <a:rPr lang="ru-RU" sz="1050" dirty="0" smtClean="0">
                <a:solidFill>
                  <a:schemeClr val="bg1"/>
                </a:solidFill>
              </a:rPr>
              <a:t>                          Ф.И.О                                           </a:t>
            </a:r>
            <a:r>
              <a:rPr lang="ru-RU" sz="1050" dirty="0" err="1" smtClean="0">
                <a:solidFill>
                  <a:schemeClr val="bg1"/>
                </a:solidFill>
              </a:rPr>
              <a:t>воен</a:t>
            </a:r>
            <a:r>
              <a:rPr lang="ru-RU" sz="1050" dirty="0" smtClean="0">
                <a:solidFill>
                  <a:schemeClr val="bg1"/>
                </a:solidFill>
              </a:rPr>
              <a:t>/звание            </a:t>
            </a:r>
            <a:r>
              <a:rPr lang="ru-RU" sz="1050" dirty="0" err="1" smtClean="0">
                <a:solidFill>
                  <a:schemeClr val="bg1"/>
                </a:solidFill>
              </a:rPr>
              <a:t>наимен</a:t>
            </a:r>
            <a:r>
              <a:rPr lang="ru-RU" sz="1050" dirty="0" smtClean="0">
                <a:solidFill>
                  <a:schemeClr val="bg1"/>
                </a:solidFill>
              </a:rPr>
              <a:t>. части           год </a:t>
            </a:r>
            <a:r>
              <a:rPr lang="ru-RU" sz="1050" dirty="0" err="1" smtClean="0">
                <a:solidFill>
                  <a:schemeClr val="bg1"/>
                </a:solidFill>
              </a:rPr>
              <a:t>рожд</a:t>
            </a:r>
            <a:r>
              <a:rPr lang="ru-RU" sz="1050" dirty="0" smtClean="0">
                <a:solidFill>
                  <a:schemeClr val="bg1"/>
                </a:solidFill>
              </a:rPr>
              <a:t>.    дата гибели     </a:t>
            </a:r>
            <a:r>
              <a:rPr lang="ru-RU" sz="1050" dirty="0" err="1" smtClean="0">
                <a:solidFill>
                  <a:schemeClr val="bg1"/>
                </a:solidFill>
              </a:rPr>
              <a:t>Захор</a:t>
            </a:r>
            <a:r>
              <a:rPr lang="ru-RU" sz="1050" dirty="0" smtClean="0">
                <a:solidFill>
                  <a:schemeClr val="bg1"/>
                </a:solidFill>
              </a:rPr>
              <a:t>-е </a:t>
            </a:r>
            <a:r>
              <a:rPr lang="ru-RU" sz="1050" dirty="0" err="1" smtClean="0">
                <a:solidFill>
                  <a:schemeClr val="bg1"/>
                </a:solidFill>
              </a:rPr>
              <a:t>перв</a:t>
            </a:r>
            <a:r>
              <a:rPr lang="ru-RU" sz="1050" dirty="0" smtClean="0">
                <a:solidFill>
                  <a:schemeClr val="bg1"/>
                </a:solidFill>
              </a:rPr>
              <a:t>.      увековечен </a:t>
            </a:r>
            <a:endParaRPr lang="ru-RU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0161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Ариша\Documents\Арина - школа\ФОТО-Сканер\Дегтярев Я.А\img_5380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744414" cy="249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риша\Documents\Арина - школа\ФОТО-Сканер\Дегтярев Я.А\img_6162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990" y="3952466"/>
            <a:ext cx="3670967" cy="248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риша\Documents\Арина - школа\ФОТО-Сканер\Дегтярев Я.А\img_5462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45848"/>
            <a:ext cx="3754747" cy="250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Ариша\Documents\Арина - школа\ФОТО-Сканер\Дегтярев Я.А\img_6164_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21924"/>
            <a:ext cx="3665951" cy="251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0990" y="341242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Фотографии  мемориала  «Новая </a:t>
            </a:r>
            <a:r>
              <a:rPr lang="ru-RU" sz="1600" b="1" dirty="0" err="1" smtClean="0">
                <a:solidFill>
                  <a:schemeClr val="bg1"/>
                </a:solidFill>
              </a:rPr>
              <a:t>Малукса</a:t>
            </a:r>
            <a:r>
              <a:rPr lang="ru-RU" sz="1600" b="1" dirty="0" smtClean="0">
                <a:solidFill>
                  <a:schemeClr val="bg1"/>
                </a:solidFill>
              </a:rPr>
              <a:t>» , Кировский р-н Ленинградская обл.  Место захоронения моего прадеда Дегтярева Я.А. 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4437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7" name="Picture 5" descr="C:\Users\Ариша\Documents\Арина - школа\ФОТО-Сканер\Дегтярев Я.А\Мемориальная табличка № 1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0648"/>
            <a:ext cx="3810000" cy="591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Рисунок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84" t="27233" r="46233" b="20537"/>
          <a:stretch/>
        </p:blipFill>
        <p:spPr bwMode="auto">
          <a:xfrm>
            <a:off x="467544" y="440541"/>
            <a:ext cx="4176464" cy="347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3861048"/>
            <a:ext cx="48245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В 1972 году мемориал посещала делегация комсомольцев  г. Свердловска - внуки погибших </a:t>
            </a:r>
            <a:r>
              <a:rPr lang="ru-RU" sz="1400" b="1" dirty="0" err="1" smtClean="0">
                <a:solidFill>
                  <a:schemeClr val="bg1"/>
                </a:solidFill>
              </a:rPr>
              <a:t>уралмашевцев</a:t>
            </a:r>
            <a:r>
              <a:rPr lang="ru-RU" sz="1400" b="1" dirty="0" smtClean="0">
                <a:solidFill>
                  <a:schemeClr val="bg1"/>
                </a:solidFill>
              </a:rPr>
              <a:t>.</a:t>
            </a:r>
          </a:p>
          <a:p>
            <a:endParaRPr lang="ru-RU" sz="1400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ru-RU" sz="1400" b="1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ru-RU" sz="1400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ru-RU" sz="1400" b="1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ru-RU" sz="1400" b="1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ru-RU" sz="1400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algn="r"/>
            <a:r>
              <a:rPr lang="ru-RU" sz="1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                            </a:t>
            </a:r>
          </a:p>
          <a:p>
            <a:pPr algn="r"/>
            <a:r>
              <a:rPr lang="ru-RU" sz="1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</a:rPr>
              <a:t>Мемориальная  табличка  с  фамилией моего прадеда. 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C:\Users\Ариша\Documents\Арина - школа\Символы Победы\114122765_3517075_0744006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4688">
            <a:off x="1042283" y="4288263"/>
            <a:ext cx="2328440" cy="167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Ариша\Documents\Арина - школа\Символы Победы\613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2581" y="6024772"/>
            <a:ext cx="282575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61810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D:\Мои документы\С Телефона 2019\DSC_97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6554913" cy="436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805264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404664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8 мая </a:t>
            </a:r>
            <a:r>
              <a:rPr lang="ru-RU" b="1" dirty="0">
                <a:solidFill>
                  <a:schemeClr val="bg1"/>
                </a:solidFill>
              </a:rPr>
              <a:t>1969 года труженики Уралмашзавода на площади 1-ой  Пятилетки  </a:t>
            </a:r>
            <a:r>
              <a:rPr lang="ru-RU" b="1" dirty="0" smtClean="0">
                <a:solidFill>
                  <a:schemeClr val="bg1"/>
                </a:solidFill>
              </a:rPr>
              <a:t>воздвигли мемориал, </a:t>
            </a:r>
            <a:r>
              <a:rPr lang="ru-RU" b="1" dirty="0">
                <a:solidFill>
                  <a:schemeClr val="bg1"/>
                </a:solidFill>
              </a:rPr>
              <a:t>в знак вечной благодарности  рабочим-героям, воевавшим и погибшим в годы Великой Отечественной войны. 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5989930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Мы с ребятами нашего класса уже неоднократно возлагали цветы к именам погибших </a:t>
            </a:r>
            <a:r>
              <a:rPr lang="ru-RU" b="1" dirty="0" err="1" smtClean="0">
                <a:solidFill>
                  <a:schemeClr val="bg1"/>
                </a:solidFill>
              </a:rPr>
              <a:t>уралмашевцев</a:t>
            </a:r>
            <a:r>
              <a:rPr lang="ru-RU" b="1" dirty="0" smtClean="0">
                <a:solidFill>
                  <a:schemeClr val="bg1"/>
                </a:solidFill>
              </a:rPr>
              <a:t>  и моему прадеду  в канун дня Победы.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9219" name="Picture 3" descr="C:\Users\Ариша\Documents\Арина - школа\Символы Победы\76ygv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259192">
            <a:off x="6043603" y="2953925"/>
            <a:ext cx="3720001" cy="187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47307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Users\Ариша\Documents\Арина - школа\Архив\DSC_7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156152" cy="615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0032" y="404664"/>
            <a:ext cx="396044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13 мая 1969 года в заводской газете  «За тяжелое машиностроение»  вышла статья об открытии  этого мемориала. 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</a:rPr>
              <a:t>Номер газеты до сих пор хранится в нашей семье . Он пожелтел  и  очень  поистрепался от времени.  Копию  такой же газетной страницы нам с мамой  предоставили  работники музея УЗТМ. </a:t>
            </a:r>
          </a:p>
          <a:p>
            <a:endParaRPr lang="ru-RU" sz="1400" b="1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ru-RU" sz="1400" b="1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ru-RU" sz="1400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ru-RU" sz="1400" b="1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ru-RU" sz="1400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ru-RU" sz="1400" b="1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ru-RU" sz="1400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ru-RU" sz="1400" b="1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ru-RU" sz="1400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ru-RU" sz="1400" b="1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ru-RU" sz="1400" b="1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r>
              <a:rPr lang="ru-RU" sz="1400" b="1" dirty="0">
                <a:solidFill>
                  <a:schemeClr val="bg1"/>
                </a:solidFill>
              </a:rPr>
              <a:t>На митинг  в честь открытия мемориала погибшим </a:t>
            </a:r>
            <a:r>
              <a:rPr lang="ru-RU" sz="1400" b="1" dirty="0" err="1">
                <a:solidFill>
                  <a:schemeClr val="bg1"/>
                </a:solidFill>
              </a:rPr>
              <a:t>уралмашевцам</a:t>
            </a:r>
            <a:r>
              <a:rPr lang="ru-RU" sz="1400" b="1" dirty="0">
                <a:solidFill>
                  <a:schemeClr val="bg1"/>
                </a:solidFill>
              </a:rPr>
              <a:t>  пришел весь коллектив завода и жители </a:t>
            </a:r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О</a:t>
            </a:r>
            <a:r>
              <a:rPr lang="ru-RU" sz="1400" b="1" dirty="0" smtClean="0">
                <a:solidFill>
                  <a:schemeClr val="bg1"/>
                </a:solidFill>
              </a:rPr>
              <a:t>рджоникидзевского района</a:t>
            </a:r>
            <a:r>
              <a:rPr lang="ru-RU" sz="1400" b="1" dirty="0">
                <a:solidFill>
                  <a:schemeClr val="bg1"/>
                </a:solidFill>
              </a:rPr>
              <a:t>. </a:t>
            </a:r>
          </a:p>
          <a:p>
            <a:endParaRPr lang="ru-RU" sz="1400" b="1" dirty="0" smtClean="0">
              <a:solidFill>
                <a:schemeClr val="bg1"/>
              </a:solidFill>
            </a:endParaRPr>
          </a:p>
          <a:p>
            <a:r>
              <a:rPr lang="ru-RU" sz="1400" b="1" dirty="0" smtClean="0">
                <a:solidFill>
                  <a:schemeClr val="bg1"/>
                </a:solidFill>
              </a:rPr>
              <a:t>На нижней фотографии - в низу по середине: 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прабабушка  Степанида Дмитриевна и моя бабушка </a:t>
            </a:r>
            <a:r>
              <a:rPr lang="ru-RU" sz="1400" b="1" dirty="0" err="1" smtClean="0">
                <a:solidFill>
                  <a:schemeClr val="bg1"/>
                </a:solidFill>
              </a:rPr>
              <a:t>Нэлли</a:t>
            </a:r>
            <a:r>
              <a:rPr lang="ru-RU" sz="1400" b="1" dirty="0" smtClean="0">
                <a:solidFill>
                  <a:schemeClr val="bg1"/>
                </a:solidFill>
              </a:rPr>
              <a:t> Яковлевна пришли к памятнику мужа и отца.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4099" name="Picture 3" descr="C:\Users\Ариша\Documents\Арина - школа\Музей УЗТМ\DSC_78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7852" y="2204864"/>
            <a:ext cx="3312368" cy="220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8024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3736975" cy="5224463"/>
          </a:xfrm>
          <a:prstGeom prst="rect">
            <a:avLst/>
          </a:prstGeom>
          <a:noFill/>
          <a:ln>
            <a:noFill/>
          </a:ln>
          <a:effectLst>
            <a:glow rad="139700">
              <a:schemeClr val="bg2">
                <a:lumMod val="40000"/>
                <a:lumOff val="60000"/>
                <a:alpha val="40000"/>
              </a:schemeClr>
            </a:glow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9992" y="764704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r>
              <a:rPr lang="ru-RU" sz="1600" b="1" dirty="0">
                <a:solidFill>
                  <a:schemeClr val="bg1"/>
                </a:solidFill>
              </a:rPr>
              <a:t>На черном камне золотыми буквами высечены в алфавитном порядке имена воинов-</a:t>
            </a:r>
            <a:r>
              <a:rPr lang="ru-RU" sz="1600" b="1" dirty="0" err="1">
                <a:solidFill>
                  <a:schemeClr val="bg1"/>
                </a:solidFill>
              </a:rPr>
              <a:t>уралмашевцев</a:t>
            </a:r>
            <a:r>
              <a:rPr lang="ru-RU" sz="1600" b="1" dirty="0">
                <a:solidFill>
                  <a:schemeClr val="bg1"/>
                </a:solidFill>
              </a:rPr>
              <a:t>, среди них  фамилия моего прадеда – Дегтярев Я.А</a:t>
            </a:r>
            <a:r>
              <a:rPr lang="ru-RU" sz="16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4282" y="5949280"/>
            <a:ext cx="43577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9 мая 2015 год.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Моя мама и я  возлагаем цветы  погибшим  </a:t>
            </a:r>
            <a:r>
              <a:rPr lang="ru-RU" sz="1400" b="1" dirty="0" err="1" smtClean="0">
                <a:solidFill>
                  <a:schemeClr val="bg1"/>
                </a:solidFill>
              </a:rPr>
              <a:t>воинам-уралмашевцам</a:t>
            </a:r>
            <a:r>
              <a:rPr lang="ru-RU" sz="1400" b="1" dirty="0" smtClean="0">
                <a:solidFill>
                  <a:schemeClr val="bg1"/>
                </a:solidFill>
              </a:rPr>
              <a:t>  и  моему  прадеду </a:t>
            </a:r>
            <a:r>
              <a:rPr lang="ru-RU" sz="1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.</a:t>
            </a:r>
            <a:endParaRPr lang="ru-RU" sz="1400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194" name="Picture 2" descr="C:\Users\Ариша\Documents\Арина - школа\Символы Победы\1cac0365f7c4c0bf2b51a8e4710e958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844824"/>
            <a:ext cx="5352414" cy="535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16172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E:\Семейные фото\Май 2016\DSC_60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539102" y="980728"/>
            <a:ext cx="5222179" cy="3481453"/>
          </a:xfrm>
          <a:prstGeom prst="rect">
            <a:avLst/>
          </a:prstGeom>
          <a:noFill/>
          <a:effectLst>
            <a:glow rad="101600">
              <a:schemeClr val="bg2">
                <a:lumMod val="40000"/>
                <a:lumOff val="60000"/>
                <a:alpha val="6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5632557"/>
            <a:ext cx="8569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В школе на празднике,  посвященном Дню Победы я рассказала одноклассникам о моем героическом прадеде. Вместе с учителем Воробьевой Мариной Валерьевной мы поехали на площадь к мемориалу возложить цветы моему дедушке и всем погибшим </a:t>
            </a:r>
            <a:r>
              <a:rPr lang="ru-RU" sz="1400" b="1" dirty="0">
                <a:solidFill>
                  <a:schemeClr val="bg1"/>
                </a:solidFill>
              </a:rPr>
              <a:t>труженикам </a:t>
            </a:r>
            <a:r>
              <a:rPr lang="ru-RU" sz="1400" b="1" dirty="0" smtClean="0">
                <a:solidFill>
                  <a:schemeClr val="bg1"/>
                </a:solidFill>
              </a:rPr>
              <a:t>Уралмашзавода. И сказали: </a:t>
            </a:r>
            <a:r>
              <a:rPr lang="ru-RU" sz="1400" b="1" dirty="0" smtClean="0">
                <a:solidFill>
                  <a:srgbClr val="FF0000"/>
                </a:solidFill>
              </a:rPr>
              <a:t>«СПАСИБО </a:t>
            </a:r>
            <a:r>
              <a:rPr lang="ru-RU" sz="1400" b="1" dirty="0">
                <a:solidFill>
                  <a:srgbClr val="FF0000"/>
                </a:solidFill>
              </a:rPr>
              <a:t>ДЕДУ ЗА ПОБЕДУ</a:t>
            </a:r>
            <a:r>
              <a:rPr lang="ru-RU" sz="1400" b="1" dirty="0" smtClean="0">
                <a:solidFill>
                  <a:srgbClr val="FF0000"/>
                </a:solidFill>
              </a:rPr>
              <a:t>!» 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23728" y="260648"/>
            <a:ext cx="66375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solidFill>
                  <a:schemeClr val="bg1"/>
                </a:solidFill>
              </a:rPr>
              <a:t>   7 </a:t>
            </a:r>
            <a:r>
              <a:rPr lang="ru-RU" sz="1400" b="1" dirty="0">
                <a:solidFill>
                  <a:schemeClr val="bg1"/>
                </a:solidFill>
              </a:rPr>
              <a:t>мая 2016 год.  Возложение цветов у памятника воинам –</a:t>
            </a:r>
            <a:r>
              <a:rPr lang="ru-RU" sz="1400" b="1" dirty="0" err="1" smtClean="0">
                <a:solidFill>
                  <a:schemeClr val="bg1"/>
                </a:solidFill>
              </a:rPr>
              <a:t>уралмашевцам</a:t>
            </a:r>
            <a:r>
              <a:rPr lang="ru-RU" sz="1400" b="1" dirty="0" smtClean="0">
                <a:solidFill>
                  <a:schemeClr val="bg1"/>
                </a:solidFill>
              </a:rPr>
              <a:t>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568423"/>
            <a:ext cx="324036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i="1" dirty="0" smtClean="0">
                <a:solidFill>
                  <a:schemeClr val="bg1"/>
                </a:solidFill>
              </a:rPr>
              <a:t>Люди!  Покуда сердца стучатся, - помните! </a:t>
            </a:r>
            <a:endParaRPr lang="ru-RU" sz="1500" b="1" i="1" dirty="0">
              <a:solidFill>
                <a:schemeClr val="bg1"/>
              </a:solidFill>
            </a:endParaRPr>
          </a:p>
          <a:p>
            <a:r>
              <a:rPr lang="ru-RU" sz="1500" b="1" i="1" dirty="0" smtClean="0">
                <a:solidFill>
                  <a:schemeClr val="bg1"/>
                </a:solidFill>
              </a:rPr>
              <a:t>Какою ценой завоевано счастье, - пожалуйста, </a:t>
            </a:r>
          </a:p>
          <a:p>
            <a:r>
              <a:rPr lang="ru-RU" sz="1500" b="1" i="1" dirty="0" smtClean="0">
                <a:solidFill>
                  <a:schemeClr val="bg1"/>
                </a:solidFill>
              </a:rPr>
              <a:t>помните!</a:t>
            </a:r>
          </a:p>
          <a:p>
            <a:r>
              <a:rPr lang="ru-RU" sz="1500" b="1" i="1" dirty="0" smtClean="0">
                <a:solidFill>
                  <a:schemeClr val="bg1"/>
                </a:solidFill>
              </a:rPr>
              <a:t>Песню свою, отправляя в полет, - помните!</a:t>
            </a:r>
          </a:p>
          <a:p>
            <a:r>
              <a:rPr lang="ru-RU" sz="1500" b="1" i="1" dirty="0" smtClean="0">
                <a:solidFill>
                  <a:schemeClr val="bg1"/>
                </a:solidFill>
              </a:rPr>
              <a:t>О тех, кто уже никогда не споет, – </a:t>
            </a:r>
          </a:p>
          <a:p>
            <a:r>
              <a:rPr lang="ru-RU" sz="1500" b="1" i="1" dirty="0" smtClean="0">
                <a:solidFill>
                  <a:schemeClr val="bg1"/>
                </a:solidFill>
              </a:rPr>
              <a:t>помните!</a:t>
            </a:r>
          </a:p>
          <a:p>
            <a:r>
              <a:rPr lang="ru-RU" sz="1500" b="1" i="1" dirty="0" smtClean="0">
                <a:solidFill>
                  <a:schemeClr val="bg1"/>
                </a:solidFill>
              </a:rPr>
              <a:t>Детям своим расскажите о них, - чтоб запомнили!</a:t>
            </a:r>
          </a:p>
          <a:p>
            <a:r>
              <a:rPr lang="ru-RU" sz="1500" b="1" i="1" dirty="0" smtClean="0">
                <a:solidFill>
                  <a:schemeClr val="bg1"/>
                </a:solidFill>
              </a:rPr>
              <a:t>Детям детей расскажите о них, </a:t>
            </a:r>
            <a:r>
              <a:rPr lang="ru-RU" sz="1500" b="1" i="1" dirty="0">
                <a:solidFill>
                  <a:schemeClr val="bg1"/>
                </a:solidFill>
              </a:rPr>
              <a:t>ч</a:t>
            </a:r>
            <a:r>
              <a:rPr lang="ru-RU" sz="1500" b="1" i="1" dirty="0" smtClean="0">
                <a:solidFill>
                  <a:schemeClr val="bg1"/>
                </a:solidFill>
              </a:rPr>
              <a:t>тобы тоже  запомнили!</a:t>
            </a:r>
          </a:p>
          <a:p>
            <a:r>
              <a:rPr lang="ru-RU" sz="1500" b="1" i="1" dirty="0" smtClean="0">
                <a:solidFill>
                  <a:schemeClr val="bg1"/>
                </a:solidFill>
              </a:rPr>
              <a:t>Во все времена бессмертной Земли  помните!</a:t>
            </a:r>
          </a:p>
          <a:p>
            <a:r>
              <a:rPr lang="ru-RU" sz="1500" b="1" i="1" dirty="0" smtClean="0">
                <a:solidFill>
                  <a:schemeClr val="bg1"/>
                </a:solidFill>
              </a:rPr>
              <a:t>К мерцающим звездам ведя корабли, –</a:t>
            </a:r>
          </a:p>
          <a:p>
            <a:r>
              <a:rPr lang="ru-RU" sz="1500" b="1" i="1" dirty="0" smtClean="0">
                <a:solidFill>
                  <a:schemeClr val="bg1"/>
                </a:solidFill>
              </a:rPr>
              <a:t> о погибших помните!</a:t>
            </a:r>
          </a:p>
          <a:p>
            <a:endParaRPr lang="ru-RU" sz="1500" b="1" i="1" dirty="0" smtClean="0">
              <a:solidFill>
                <a:schemeClr val="bg1"/>
              </a:solidFill>
            </a:endParaRPr>
          </a:p>
          <a:p>
            <a:r>
              <a:rPr lang="ru-RU" sz="1500" b="1" i="1" dirty="0" smtClean="0">
                <a:solidFill>
                  <a:schemeClr val="bg1"/>
                </a:solidFill>
              </a:rPr>
              <a:t>«Реквием» Р. Рождественский</a:t>
            </a:r>
            <a:endParaRPr lang="ru-RU" sz="1500" b="1" i="1" dirty="0">
              <a:solidFill>
                <a:schemeClr val="bg1"/>
              </a:solidFill>
            </a:endParaRPr>
          </a:p>
        </p:txBody>
      </p:sp>
      <p:pic>
        <p:nvPicPr>
          <p:cNvPr id="10242" name="Picture 2" descr="C:\Users\Ариша\Documents\Арина - школа\Символы Победы\60636679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76350">
            <a:off x="4562293" y="4149080"/>
            <a:ext cx="2709345" cy="169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5057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5271"/>
            <a:ext cx="3528392" cy="5328592"/>
          </a:xfrm>
          <a:prstGeom prst="rect">
            <a:avLst/>
          </a:prstGeom>
          <a:noFill/>
          <a:ln>
            <a:noFill/>
          </a:ln>
          <a:effectLst>
            <a:glow rad="101600">
              <a:schemeClr val="bg2">
                <a:lumMod val="40000"/>
                <a:lumOff val="60000"/>
                <a:alpha val="40000"/>
              </a:schemeClr>
            </a:glow>
            <a:softEdge rad="31750"/>
          </a:effectLst>
        </p:spPr>
      </p:pic>
      <p:sp>
        <p:nvSpPr>
          <p:cNvPr id="3" name="TextBox 2"/>
          <p:cNvSpPr txBox="1"/>
          <p:nvPr/>
        </p:nvSpPr>
        <p:spPr>
          <a:xfrm>
            <a:off x="611560" y="260648"/>
            <a:ext cx="43204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Уже </a:t>
            </a:r>
            <a:r>
              <a:rPr lang="ru-RU" sz="1600" b="1" dirty="0" smtClean="0">
                <a:solidFill>
                  <a:schemeClr val="bg1"/>
                </a:solidFill>
              </a:rPr>
              <a:t>три </a:t>
            </a:r>
            <a:r>
              <a:rPr lang="ru-RU" sz="1600" b="1" dirty="0">
                <a:solidFill>
                  <a:schemeClr val="bg1"/>
                </a:solidFill>
              </a:rPr>
              <a:t>года подряд я хожу с моими родителями с портретом прадеда  Дегтярева Якова Андреевича </a:t>
            </a:r>
            <a:r>
              <a:rPr lang="ru-RU" sz="1600" b="1" dirty="0" smtClean="0">
                <a:solidFill>
                  <a:schemeClr val="bg1"/>
                </a:solidFill>
              </a:rPr>
              <a:t> в </a:t>
            </a:r>
            <a:r>
              <a:rPr lang="ru-RU" sz="1600" b="1" dirty="0">
                <a:solidFill>
                  <a:schemeClr val="bg1"/>
                </a:solidFill>
              </a:rPr>
              <a:t>«Бессмертном полку</a:t>
            </a:r>
            <a:r>
              <a:rPr lang="ru-RU" sz="1600" b="1" dirty="0" smtClean="0">
                <a:solidFill>
                  <a:schemeClr val="bg1"/>
                </a:solidFill>
              </a:rPr>
              <a:t>».</a:t>
            </a:r>
          </a:p>
          <a:p>
            <a:endParaRPr lang="ru-RU" sz="1600" b="1" dirty="0">
              <a:solidFill>
                <a:schemeClr val="bg1"/>
              </a:solidFill>
            </a:endParaRPr>
          </a:p>
          <a:p>
            <a:r>
              <a:rPr lang="ru-RU" sz="1600" b="1" dirty="0" smtClean="0">
                <a:solidFill>
                  <a:schemeClr val="bg1"/>
                </a:solidFill>
              </a:rPr>
              <a:t>Мама сказала, что мы обязательно поедем к мемориалу «Новая </a:t>
            </a:r>
            <a:r>
              <a:rPr lang="ru-RU" sz="1600" b="1" dirty="0" err="1" smtClean="0">
                <a:solidFill>
                  <a:schemeClr val="bg1"/>
                </a:solidFill>
              </a:rPr>
              <a:t>Малукса</a:t>
            </a:r>
            <a:r>
              <a:rPr lang="ru-RU" sz="1600" b="1" dirty="0" smtClean="0">
                <a:solidFill>
                  <a:schemeClr val="bg1"/>
                </a:solidFill>
              </a:rPr>
              <a:t>», чтобы поклониться могиле нашего деда.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131" y="5949280"/>
            <a:ext cx="3999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9 мая 2014 и 2016 года. 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       В Бессмертном полку. 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2051" name="Picture 3" descr="E:\Семейные фото\Май 2016\9 мая 2016\DSC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131" y="2670431"/>
            <a:ext cx="4327293" cy="299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Ариша\Documents\Арина - школа\Символы Победы\861e87ed51ef15610795c1c5eaebf99d_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2969" y="5183655"/>
            <a:ext cx="2526174" cy="189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9056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500x5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44824"/>
            <a:ext cx="7128792" cy="4111886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1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100" b="1" dirty="0" smtClean="0">
                <a:solidFill>
                  <a:schemeClr val="accent6">
                    <a:lumMod val="25000"/>
                  </a:schemeClr>
                </a:solidFill>
              </a:rPr>
              <a:t/>
            </a:r>
            <a:br>
              <a:rPr lang="ru-RU" sz="3100" b="1" dirty="0" smtClean="0">
                <a:solidFill>
                  <a:schemeClr val="accent6">
                    <a:lumMod val="25000"/>
                  </a:schemeClr>
                </a:solidFill>
              </a:rPr>
            </a:br>
            <a:r>
              <a:rPr lang="ru-RU" sz="3600" b="1" dirty="0" smtClean="0">
                <a:solidFill>
                  <a:schemeClr val="accent6">
                    <a:lumMod val="25000"/>
                  </a:schemeClr>
                </a:solidFill>
              </a:rPr>
              <a:t>Автор работы: </a:t>
            </a:r>
            <a:br>
              <a:rPr lang="ru-RU" sz="3600" b="1" dirty="0" smtClean="0">
                <a:solidFill>
                  <a:schemeClr val="accent6">
                    <a:lumMod val="25000"/>
                  </a:schemeClr>
                </a:solidFill>
              </a:rPr>
            </a:br>
            <a:r>
              <a:rPr lang="ru-RU" sz="3600" dirty="0" smtClean="0">
                <a:solidFill>
                  <a:schemeClr val="accent6">
                    <a:lumMod val="25000"/>
                  </a:schemeClr>
                </a:solidFill>
              </a:rPr>
              <a:t>Нестерова Арина,</a:t>
            </a:r>
            <a:br>
              <a:rPr lang="ru-RU" sz="3600" dirty="0" smtClean="0">
                <a:solidFill>
                  <a:schemeClr val="accent6">
                    <a:lumMod val="25000"/>
                  </a:schemeClr>
                </a:solidFill>
              </a:rPr>
            </a:br>
            <a:r>
              <a:rPr lang="ru-RU" sz="3600" dirty="0" smtClean="0">
                <a:solidFill>
                  <a:schemeClr val="accent6">
                    <a:lumMod val="25000"/>
                  </a:schemeClr>
                </a:solidFill>
              </a:rPr>
              <a:t>ученица 5 «А» класса</a:t>
            </a:r>
            <a:br>
              <a:rPr lang="ru-RU" sz="3600" dirty="0" smtClean="0">
                <a:solidFill>
                  <a:schemeClr val="accent6">
                    <a:lumMod val="25000"/>
                  </a:schemeClr>
                </a:solidFill>
              </a:rPr>
            </a:br>
            <a:r>
              <a:rPr lang="ru-RU" sz="3600" dirty="0" smtClean="0">
                <a:solidFill>
                  <a:schemeClr val="accent6">
                    <a:lumMod val="25000"/>
                  </a:schemeClr>
                </a:solidFill>
              </a:rPr>
              <a:t>МБОУ СОШ № 81 </a:t>
            </a:r>
            <a:br>
              <a:rPr lang="ru-RU" sz="3600" dirty="0" smtClean="0">
                <a:solidFill>
                  <a:schemeClr val="accent6">
                    <a:lumMod val="25000"/>
                  </a:schemeClr>
                </a:solidFill>
              </a:rPr>
            </a:br>
            <a:r>
              <a:rPr lang="ru-RU" sz="3600" dirty="0" smtClean="0">
                <a:solidFill>
                  <a:schemeClr val="accent6">
                    <a:lumMod val="25000"/>
                  </a:schemeClr>
                </a:solidFill>
              </a:rPr>
              <a:t>г. Екатеринбурга</a:t>
            </a:r>
            <a:br>
              <a:rPr lang="ru-RU" sz="3600" dirty="0" smtClean="0">
                <a:solidFill>
                  <a:schemeClr val="accent6">
                    <a:lumMod val="25000"/>
                  </a:schemeClr>
                </a:solidFill>
              </a:rPr>
            </a:br>
            <a:r>
              <a:rPr lang="ru-RU" sz="3600" b="1" dirty="0" smtClean="0">
                <a:solidFill>
                  <a:schemeClr val="accent6">
                    <a:lumMod val="2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6">
                    <a:lumMod val="25000"/>
                  </a:schemeClr>
                </a:solidFill>
              </a:rPr>
            </a:br>
            <a:endParaRPr lang="ru-RU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C:\Users\Ариша\Documents\Арина - школа\Документы сканера\ф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556" y="260648"/>
            <a:ext cx="3168352" cy="5191223"/>
          </a:xfrm>
          <a:prstGeom prst="rect">
            <a:avLst/>
          </a:prstGeom>
          <a:noFill/>
          <a:effectLst>
            <a:glow rad="101600">
              <a:schemeClr val="bg2">
                <a:lumMod val="40000"/>
                <a:lumOff val="60000"/>
                <a:alpha val="6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51920" y="260648"/>
            <a:ext cx="4968552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                     </a:t>
            </a:r>
            <a:r>
              <a:rPr lang="ru-RU" sz="2000" b="1" dirty="0" smtClean="0">
                <a:solidFill>
                  <a:schemeClr val="bg1"/>
                </a:solidFill>
              </a:rPr>
              <a:t>МОЯ ПРАБАБУШКА.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Ходырева Степанида Дмитриевна </a:t>
            </a:r>
          </a:p>
          <a:p>
            <a:endParaRPr lang="ru-RU" sz="800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08.11.1912 – 11.11.1985</a:t>
            </a:r>
          </a:p>
          <a:p>
            <a:pPr algn="ctr"/>
            <a:endParaRPr lang="ru-RU" sz="800" b="1" dirty="0" smtClean="0">
              <a:solidFill>
                <a:schemeClr val="bg1"/>
              </a:solidFill>
            </a:endParaRPr>
          </a:p>
          <a:p>
            <a:r>
              <a:rPr lang="ru-RU" sz="1600" b="1" dirty="0" smtClean="0">
                <a:solidFill>
                  <a:schemeClr val="bg1"/>
                </a:solidFill>
              </a:rPr>
              <a:t>Прабабушка родилась в деревне Чернушка Пермской  губернии в крестьянской семье. 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Как она оказалась в г. Свердловске  нам не известно. 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Когда прадед 10 июня 1941 года был призван в Красную Армию, у них с бабушкой  уже было двое детей - сын Анатолий 1938 г.р.  и моя бабушка 1940 г.р.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Их отец погиб в январе 1942 года и  прабабушке пришлось всю жизнь одной растить и воспитывать двоих детей.</a:t>
            </a:r>
          </a:p>
          <a:p>
            <a:endParaRPr lang="ru-RU" sz="1600" b="1" dirty="0" smtClean="0">
              <a:solidFill>
                <a:schemeClr val="bg1"/>
              </a:solidFill>
            </a:endParaRPr>
          </a:p>
          <a:p>
            <a:r>
              <a:rPr lang="ru-RU" sz="1600" b="1" dirty="0" smtClean="0">
                <a:solidFill>
                  <a:schemeClr val="bg1"/>
                </a:solidFill>
              </a:rPr>
              <a:t>Всю войну  прабабушка Степанида Дмитриевна работала на Уралмашзаводе в  литейном цехе формовщицей деталей.  Модели деталей плотно утрамбовывали землей для дальнейшей заливки металлом – это очень тяжелая и грязная работа. Работали сутками, спали по 3-4 часа. Дети оставались с соседями или в круглосуточных  яслях.</a:t>
            </a:r>
          </a:p>
          <a:p>
            <a:endParaRPr lang="ru-RU" sz="1600" b="1" dirty="0" smtClean="0">
              <a:solidFill>
                <a:schemeClr val="bg1"/>
              </a:solidFill>
            </a:endParaRPr>
          </a:p>
          <a:p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5556" y="5451871"/>
            <a:ext cx="3276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076325" algn="l"/>
              </a:tabLst>
            </a:pPr>
            <a:r>
              <a:rPr lang="ru-RU" sz="1600" b="1" dirty="0" smtClean="0">
                <a:solidFill>
                  <a:schemeClr val="bg1"/>
                </a:solidFill>
              </a:rPr>
              <a:t>1972 год. Прабабушке 60 лет.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14339" name="Picture 3" descr="C:\Users\Ариша\Documents\Арина - школа\Символы Победы\61398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420" y="5652902"/>
            <a:ext cx="3744416" cy="100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9601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83568" y="5157192"/>
            <a:ext cx="7920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После войны по состоянию здоровья бабушка была переведена </a:t>
            </a:r>
            <a:r>
              <a:rPr lang="ru-RU" sz="1600" b="1" dirty="0" smtClean="0">
                <a:solidFill>
                  <a:schemeClr val="bg1"/>
                </a:solidFill>
              </a:rPr>
              <a:t>в </a:t>
            </a:r>
            <a:r>
              <a:rPr lang="ru-RU" sz="1600" b="1" dirty="0">
                <a:solidFill>
                  <a:schemeClr val="bg1"/>
                </a:solidFill>
              </a:rPr>
              <a:t>заводскую </a:t>
            </a:r>
            <a:r>
              <a:rPr lang="ru-RU" sz="1600" b="1" dirty="0" smtClean="0">
                <a:solidFill>
                  <a:schemeClr val="bg1"/>
                </a:solidFill>
              </a:rPr>
              <a:t>столовую. И много лет подряд ездила летом поваром в загородные детские пионерлагеря Уралмашзавода . </a:t>
            </a:r>
            <a:endParaRPr lang="ru-RU" sz="1600" b="1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6146" name="Picture 2" descr="C:\Users\Ариша\Documents\Арина - школа\Документы сканера\ф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3098" y="577181"/>
            <a:ext cx="6562189" cy="4363987"/>
          </a:xfrm>
          <a:prstGeom prst="rect">
            <a:avLst/>
          </a:prstGeom>
          <a:noFill/>
          <a:effectLst>
            <a:glow rad="101600">
              <a:schemeClr val="bg2">
                <a:lumMod val="40000"/>
                <a:lumOff val="60000"/>
                <a:alpha val="6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577182"/>
            <a:ext cx="17281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Прабабушка Степанида Дмитриевна</a:t>
            </a:r>
            <a:endParaRPr lang="ru-RU" sz="1600" b="1" dirty="0">
              <a:solidFill>
                <a:schemeClr val="bg1"/>
              </a:solidFill>
            </a:endParaRPr>
          </a:p>
          <a:p>
            <a:r>
              <a:rPr lang="ru-RU" sz="1600" b="1" dirty="0" smtClean="0">
                <a:solidFill>
                  <a:schemeClr val="bg1"/>
                </a:solidFill>
              </a:rPr>
              <a:t>в летнем пионерском лагере.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C:\Users\Ариша\Documents\Арина - школа\Символы Победы\9 may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450" y="2420888"/>
            <a:ext cx="1659703" cy="204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Ариша\Documents\Арина - школа\Символы Победы\6063667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59034">
            <a:off x="4251672" y="5347289"/>
            <a:ext cx="2265040" cy="14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80472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C:\Users\Ариша\Documents\Арина - школа\Медаль 40 лет Победы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13" b="3822"/>
          <a:stretch/>
        </p:blipFill>
        <p:spPr bwMode="auto">
          <a:xfrm>
            <a:off x="2483768" y="476672"/>
            <a:ext cx="6142426" cy="4640163"/>
          </a:xfrm>
          <a:prstGeom prst="rect">
            <a:avLst/>
          </a:prstGeom>
          <a:noFill/>
          <a:effectLst>
            <a:glow rad="139700">
              <a:schemeClr val="bg2">
                <a:lumMod val="40000"/>
                <a:lumOff val="60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5373216"/>
            <a:ext cx="856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Как участнику трудового фронта  в ноябре 1985 года моей прабабушке  была вручена медаль «Сорок лет </a:t>
            </a:r>
            <a:r>
              <a:rPr lang="ru-RU" sz="1600" b="1" dirty="0">
                <a:solidFill>
                  <a:schemeClr val="bg1"/>
                </a:solidFill>
              </a:rPr>
              <a:t>Победы в Великой Отечественной </a:t>
            </a:r>
            <a:r>
              <a:rPr lang="ru-RU" sz="1600" b="1" dirty="0" smtClean="0">
                <a:solidFill>
                  <a:schemeClr val="bg1"/>
                </a:solidFill>
              </a:rPr>
              <a:t>войне 1941-1945 гг.»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Я не знала прабабушку, но и ей бы сказала - </a:t>
            </a:r>
          </a:p>
          <a:p>
            <a:pPr algn="ctr"/>
            <a:r>
              <a:rPr lang="ru-RU" sz="16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</a:rPr>
              <a:t>«СПАСИБО!» за тяжелый труд в годы войны. 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15362" name="Picture 2" descr="C:\Users\Ариша\Documents\Арина - школа\Символы Победы\76ygv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458468">
            <a:off x="-964719" y="1794322"/>
            <a:ext cx="3968807" cy="20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Ариша\Documents\Арина - школа\Символы Победы\lentoch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350100">
            <a:off x="426741" y="3418136"/>
            <a:ext cx="2315659" cy="137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0651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80528" y="0"/>
            <a:ext cx="932452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5" name="Picture 5" descr="C:\Users\Ариша\Documents\Арина - школа\Документы сканера\ФОТО ДЕДА- Учебка г. Чебаркул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256" y="476672"/>
            <a:ext cx="6259755" cy="4266568"/>
          </a:xfrm>
          <a:prstGeom prst="rect">
            <a:avLst/>
          </a:prstGeom>
          <a:noFill/>
          <a:effectLst>
            <a:glow rad="101600">
              <a:schemeClr val="bg2">
                <a:lumMod val="40000"/>
                <a:lumOff val="60000"/>
                <a:alpha val="6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5379699"/>
            <a:ext cx="84969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Я рассматриваю </a:t>
            </a:r>
            <a:r>
              <a:rPr lang="ru-RU" sz="1600" b="1" dirty="0" smtClean="0">
                <a:solidFill>
                  <a:schemeClr val="bg1"/>
                </a:solidFill>
              </a:rPr>
              <a:t>фотографии </a:t>
            </a:r>
            <a:r>
              <a:rPr lang="ru-RU" sz="1600" b="1" dirty="0">
                <a:solidFill>
                  <a:schemeClr val="bg1"/>
                </a:solidFill>
              </a:rPr>
              <a:t>своих </a:t>
            </a:r>
            <a:r>
              <a:rPr lang="ru-RU" sz="1600" b="1" dirty="0" smtClean="0">
                <a:solidFill>
                  <a:schemeClr val="bg1"/>
                </a:solidFill>
              </a:rPr>
              <a:t>родных, </a:t>
            </a:r>
            <a:r>
              <a:rPr lang="ru-RU" sz="1600" b="1" dirty="0">
                <a:solidFill>
                  <a:schemeClr val="bg1"/>
                </a:solidFill>
              </a:rPr>
              <a:t>где они на работе, дома, на </a:t>
            </a:r>
            <a:r>
              <a:rPr lang="ru-RU" sz="1600" b="1" dirty="0" smtClean="0">
                <a:solidFill>
                  <a:schemeClr val="bg1"/>
                </a:solidFill>
              </a:rPr>
              <a:t>отдыхе. Мама </a:t>
            </a:r>
            <a:r>
              <a:rPr lang="ru-RU" sz="1600" b="1" dirty="0">
                <a:solidFill>
                  <a:schemeClr val="bg1"/>
                </a:solidFill>
              </a:rPr>
              <a:t>рассказала мне об </a:t>
            </a:r>
            <a:r>
              <a:rPr lang="ru-RU" sz="1600" b="1" dirty="0" smtClean="0">
                <a:solidFill>
                  <a:schemeClr val="bg1"/>
                </a:solidFill>
              </a:rPr>
              <a:t>их жизни. Их награды и документы сейчас  хранятся </a:t>
            </a:r>
            <a:r>
              <a:rPr lang="ru-RU" sz="1600" b="1" dirty="0">
                <a:solidFill>
                  <a:schemeClr val="bg1"/>
                </a:solidFill>
              </a:rPr>
              <a:t>в нашей семье. </a:t>
            </a:r>
            <a:endParaRPr lang="ru-RU" sz="1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Мы помним наших родных и гордимся </a:t>
            </a:r>
            <a:r>
              <a:rPr lang="ru-RU" sz="2000" b="1" dirty="0">
                <a:solidFill>
                  <a:srgbClr val="C00000"/>
                </a:solidFill>
              </a:rPr>
              <a:t>ими</a:t>
            </a:r>
            <a:r>
              <a:rPr lang="ru-RU" sz="2000" b="1" dirty="0" smtClean="0">
                <a:solidFill>
                  <a:srgbClr val="C00000"/>
                </a:solidFill>
              </a:rPr>
              <a:t>!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056" y="4887256"/>
            <a:ext cx="8139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Прадед Дегтярев Я.А. (в центре) в  военной части. г. Чебаркуль, 1936-1938 г.г.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16386" name="Picture 2" descr="C:\Users\Ариша\Documents\Арина - школа\Символы Победы\6063667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568635">
            <a:off x="5726671" y="1353950"/>
            <a:ext cx="4008532" cy="251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7977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39552" y="332656"/>
            <a:ext cx="828092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>
                <a:solidFill>
                  <a:schemeClr val="bg1"/>
                </a:solidFill>
              </a:rPr>
              <a:t>ВЫВОДЫ</a:t>
            </a:r>
            <a:r>
              <a:rPr lang="ru-RU" sz="1600" b="1" dirty="0" smtClean="0">
                <a:solidFill>
                  <a:schemeClr val="bg1"/>
                </a:solidFill>
              </a:rPr>
              <a:t>.</a:t>
            </a:r>
            <a:endParaRPr lang="ru-RU" sz="1400" b="1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</a:rPr>
              <a:t>В </a:t>
            </a:r>
            <a:r>
              <a:rPr lang="ru-RU" sz="1600" b="1" dirty="0">
                <a:solidFill>
                  <a:schemeClr val="bg1"/>
                </a:solidFill>
              </a:rPr>
              <a:t>процессе исследования мы с мамой ответили на многие поставленные вопросы, и я многое узнала</a:t>
            </a:r>
            <a:r>
              <a:rPr lang="ru-RU" sz="1600" b="1" dirty="0" smtClean="0">
                <a:solidFill>
                  <a:schemeClr val="bg1"/>
                </a:solidFill>
              </a:rPr>
              <a:t>:</a:t>
            </a:r>
            <a:endParaRPr lang="ru-RU" sz="1600" b="1" dirty="0">
              <a:solidFill>
                <a:schemeClr val="bg1"/>
              </a:solidFill>
            </a:endParaRPr>
          </a:p>
          <a:p>
            <a:r>
              <a:rPr lang="ru-RU" sz="1600" b="1" dirty="0">
                <a:solidFill>
                  <a:schemeClr val="bg1"/>
                </a:solidFill>
              </a:rPr>
              <a:t> -    мой прадед был простым человеком, малообразованным, но в молодом возрасте он стал отличным работником-стахановцем, отслужил в армии и по призыву Родины защищал свое Отечество, честно погиб в бою и увековечен в народной памяти.</a:t>
            </a:r>
          </a:p>
          <a:p>
            <a:pPr marL="285750" lvl="0" indent="-285750">
              <a:buFontTx/>
              <a:buChar char="-"/>
            </a:pPr>
            <a:r>
              <a:rPr lang="ru-RU" sz="1600" b="1" dirty="0" smtClean="0">
                <a:solidFill>
                  <a:schemeClr val="bg1"/>
                </a:solidFill>
              </a:rPr>
              <a:t>в </a:t>
            </a:r>
            <a:r>
              <a:rPr lang="ru-RU" sz="1600" b="1" dirty="0">
                <a:solidFill>
                  <a:schemeClr val="bg1"/>
                </a:solidFill>
              </a:rPr>
              <a:t>Музее истории Уралмашзавода  мне рассказали о жизни </a:t>
            </a:r>
            <a:r>
              <a:rPr lang="ru-RU" sz="1600" b="1" dirty="0" err="1">
                <a:solidFill>
                  <a:schemeClr val="bg1"/>
                </a:solidFill>
              </a:rPr>
              <a:t>уралмашевцев</a:t>
            </a:r>
            <a:r>
              <a:rPr lang="ru-RU" sz="1600" b="1" dirty="0">
                <a:solidFill>
                  <a:schemeClr val="bg1"/>
                </a:solidFill>
              </a:rPr>
              <a:t> в военные и послевоенные годы, о героизме и мужестве солдат и </a:t>
            </a:r>
            <a:r>
              <a:rPr lang="ru-RU" sz="1600" b="1" dirty="0" smtClean="0">
                <a:solidFill>
                  <a:schemeClr val="bg1"/>
                </a:solidFill>
              </a:rPr>
              <a:t>тружеников;</a:t>
            </a:r>
          </a:p>
          <a:p>
            <a:pPr marL="285750" lvl="0" indent="-285750">
              <a:buFontTx/>
              <a:buChar char="-"/>
            </a:pPr>
            <a:r>
              <a:rPr lang="ru-RU" sz="1600" b="1" dirty="0" smtClean="0">
                <a:solidFill>
                  <a:schemeClr val="bg1"/>
                </a:solidFill>
              </a:rPr>
              <a:t>узнала, </a:t>
            </a:r>
            <a:r>
              <a:rPr lang="ru-RU" sz="1600" b="1" dirty="0">
                <a:solidFill>
                  <a:schemeClr val="bg1"/>
                </a:solidFill>
              </a:rPr>
              <a:t>что прабабушке вручена медаль за тяжелый труд в годы Великой Отечественной Войны;</a:t>
            </a:r>
          </a:p>
          <a:p>
            <a:pPr marL="265113" lvl="0" indent="-265113"/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</a:rPr>
              <a:t>-   </a:t>
            </a:r>
            <a:r>
              <a:rPr lang="ru-RU" sz="1600" b="1" dirty="0">
                <a:solidFill>
                  <a:schemeClr val="bg1"/>
                </a:solidFill>
              </a:rPr>
              <a:t>на их примере я увидела  </a:t>
            </a:r>
            <a:r>
              <a:rPr lang="ru-RU" sz="1600" b="1" dirty="0" smtClean="0">
                <a:solidFill>
                  <a:schemeClr val="bg1"/>
                </a:solidFill>
              </a:rPr>
              <a:t>    трудолюбие людей </a:t>
            </a:r>
            <a:r>
              <a:rPr lang="ru-RU" sz="1600" b="1" dirty="0">
                <a:solidFill>
                  <a:schemeClr val="bg1"/>
                </a:solidFill>
              </a:rPr>
              <a:t>того </a:t>
            </a:r>
            <a:r>
              <a:rPr lang="ru-RU" sz="1600" b="1" dirty="0" smtClean="0">
                <a:solidFill>
                  <a:schemeClr val="bg1"/>
                </a:solidFill>
              </a:rPr>
              <a:t>поколения,  </a:t>
            </a:r>
            <a:r>
              <a:rPr lang="ru-RU" sz="1600" b="1" dirty="0">
                <a:solidFill>
                  <a:schemeClr val="bg1"/>
                </a:solidFill>
              </a:rPr>
              <a:t>их  </a:t>
            </a:r>
            <a:r>
              <a:rPr lang="ru-RU" sz="1600" b="1" dirty="0" smtClean="0">
                <a:solidFill>
                  <a:schemeClr val="bg1"/>
                </a:solidFill>
              </a:rPr>
              <a:t>энергичность, </a:t>
            </a:r>
            <a:r>
              <a:rPr lang="ru-RU" sz="1600" b="1" dirty="0">
                <a:solidFill>
                  <a:schemeClr val="bg1"/>
                </a:solidFill>
              </a:rPr>
              <a:t>бодрость духа и тела, </a:t>
            </a:r>
            <a:r>
              <a:rPr lang="ru-RU" sz="1600" b="1" dirty="0" smtClean="0">
                <a:solidFill>
                  <a:schemeClr val="bg1"/>
                </a:solidFill>
              </a:rPr>
              <a:t>и </a:t>
            </a:r>
            <a:r>
              <a:rPr lang="ru-RU" sz="1600" b="1" dirty="0">
                <a:solidFill>
                  <a:schemeClr val="bg1"/>
                </a:solidFill>
              </a:rPr>
              <a:t>приверженность своим идеалам</a:t>
            </a:r>
            <a:r>
              <a:rPr lang="ru-RU" sz="1600" b="1" dirty="0" smtClean="0">
                <a:solidFill>
                  <a:schemeClr val="bg1"/>
                </a:solidFill>
              </a:rPr>
              <a:t>.</a:t>
            </a:r>
            <a:endParaRPr lang="ru-RU" sz="16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b="1" dirty="0">
                <a:solidFill>
                  <a:schemeClr val="bg1"/>
                </a:solidFill>
              </a:rPr>
              <a:t>и</a:t>
            </a:r>
            <a:r>
              <a:rPr lang="ru-RU" sz="1600" b="1" dirty="0" smtClean="0">
                <a:solidFill>
                  <a:schemeClr val="bg1"/>
                </a:solidFill>
              </a:rPr>
              <a:t>менно они своим ратным  и трудовым подвигом приблизили нашу  Победу 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       – сделали к ней свой маленький шаг. </a:t>
            </a:r>
            <a:endParaRPr lang="ru-RU" sz="1600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ru-RU" sz="1400" b="1" dirty="0">
              <a:solidFill>
                <a:schemeClr val="bg1"/>
              </a:solidFill>
            </a:endParaRPr>
          </a:p>
          <a:p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7412" name="Picture 4" descr="C:\Users\Ариша\Documents\Арина - школа\Символы Победы\861e87ed51ef15610795c1c5eaebf99d_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426" y="4787830"/>
            <a:ext cx="3189734" cy="239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C:\Users\Ариша\Documents\Арина - школа\Символы Победы\114122765_3517075_0744006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19851">
            <a:off x="6235721" y="4666371"/>
            <a:ext cx="2773911" cy="199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Ариша\Documents\Арина - школа\Символы Победы\73470e0321a1a20063e79d65173b4d33.jp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9524" y="3019819"/>
            <a:ext cx="4060975" cy="322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Ариша\Documents\Арина - школа\Символы Победы\613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1613" y="5890533"/>
            <a:ext cx="3617838" cy="96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1845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252536" y="0"/>
            <a:ext cx="979308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831620" y="620688"/>
            <a:ext cx="7988851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>
                <a:solidFill>
                  <a:schemeClr val="bg1"/>
                </a:solidFill>
              </a:rPr>
              <a:t>ИТОГИ</a:t>
            </a:r>
            <a:r>
              <a:rPr lang="ru-RU" sz="1600" b="1" u="sng" dirty="0" smtClean="0">
                <a:solidFill>
                  <a:schemeClr val="bg1"/>
                </a:solidFill>
              </a:rPr>
              <a:t>.</a:t>
            </a:r>
            <a:endParaRPr lang="ru-RU" sz="1600" b="1" u="sng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chemeClr val="bg1"/>
                </a:solidFill>
              </a:rPr>
              <a:t>Я </a:t>
            </a:r>
            <a:r>
              <a:rPr lang="ru-RU" sz="1600" b="1" dirty="0">
                <a:solidFill>
                  <a:schemeClr val="bg1"/>
                </a:solidFill>
              </a:rPr>
              <a:t>поняла, что моя семья – это не только мои папа, мама  и брат, мои тети и дяди, кто жив сейчас, а еще по-прежнему, дедушка и бабушка, </a:t>
            </a:r>
            <a:r>
              <a:rPr lang="ru-RU" sz="1600" b="1" dirty="0" smtClean="0">
                <a:solidFill>
                  <a:schemeClr val="bg1"/>
                </a:solidFill>
              </a:rPr>
              <a:t>которых не будет </a:t>
            </a:r>
            <a:r>
              <a:rPr lang="ru-RU" sz="1600" b="1" dirty="0">
                <a:solidFill>
                  <a:schemeClr val="bg1"/>
                </a:solidFill>
              </a:rPr>
              <a:t>уже с нами. Я была маленькой, но я и сейчас их помню, потому что есть фотографии и видео в нашей семье. </a:t>
            </a:r>
            <a:endParaRPr lang="ru-RU" sz="1600" b="1" dirty="0" smtClean="0">
              <a:solidFill>
                <a:schemeClr val="bg1"/>
              </a:solidFill>
            </a:endParaRPr>
          </a:p>
          <a:p>
            <a:endParaRPr lang="ru-RU" sz="16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chemeClr val="bg1"/>
                </a:solidFill>
              </a:rPr>
              <a:t>Но </a:t>
            </a:r>
            <a:r>
              <a:rPr lang="ru-RU" sz="1600" b="1" dirty="0">
                <a:solidFill>
                  <a:schemeClr val="bg1"/>
                </a:solidFill>
              </a:rPr>
              <a:t>самое главное, что я теперь знаю </a:t>
            </a:r>
            <a:r>
              <a:rPr lang="ru-RU" sz="1600" b="1" dirty="0" smtClean="0">
                <a:solidFill>
                  <a:schemeClr val="bg1"/>
                </a:solidFill>
              </a:rPr>
              <a:t>моих  </a:t>
            </a:r>
            <a:r>
              <a:rPr lang="ru-RU" sz="1600" b="1" dirty="0">
                <a:solidFill>
                  <a:schemeClr val="bg1"/>
                </a:solidFill>
              </a:rPr>
              <a:t>прадедушку и прабабушку. Я знаю их в лицо и буду помнить их, благодаря этой исследовательской работе и пополнять её новыми фактами биографий</a:t>
            </a:r>
            <a:r>
              <a:rPr lang="ru-RU" sz="1600" b="1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solidFill>
                  <a:schemeClr val="bg1"/>
                </a:solidFill>
              </a:rPr>
              <a:t>Эти знания  теперь не растеряются  и не рассыплются , как старые фотографии, а  будут передаваться и дополняться новыми </a:t>
            </a:r>
            <a:r>
              <a:rPr lang="ru-RU" sz="1600" b="1" dirty="0" smtClean="0">
                <a:solidFill>
                  <a:schemeClr val="bg1"/>
                </a:solidFill>
              </a:rPr>
              <a:t>поколениями нашей семьи.</a:t>
            </a:r>
            <a:endParaRPr lang="ru-RU" sz="16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chemeClr val="bg1"/>
                </a:solidFill>
              </a:rPr>
              <a:t>Мне </a:t>
            </a:r>
            <a:r>
              <a:rPr lang="ru-RU" sz="1600" b="1" dirty="0">
                <a:solidFill>
                  <a:schemeClr val="bg1"/>
                </a:solidFill>
              </a:rPr>
              <a:t>хотелось бы донести до  моих сверстников понимание, что </a:t>
            </a:r>
            <a:r>
              <a:rPr lang="ru-RU" sz="1600" b="1" dirty="0" smtClean="0">
                <a:solidFill>
                  <a:schemeClr val="bg1"/>
                </a:solidFill>
              </a:rPr>
              <a:t>  необходимо  беречь </a:t>
            </a:r>
            <a:r>
              <a:rPr lang="ru-RU" sz="1600" b="1" dirty="0">
                <a:solidFill>
                  <a:schemeClr val="bg1"/>
                </a:solidFill>
              </a:rPr>
              <a:t>и любить своих  близких, не огорчать их плохими </a:t>
            </a:r>
            <a:endParaRPr lang="ru-RU" sz="1600" b="1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chemeClr val="bg1"/>
                </a:solidFill>
              </a:rPr>
              <a:t>отметками </a:t>
            </a:r>
            <a:r>
              <a:rPr lang="ru-RU" sz="1600" b="1" dirty="0">
                <a:solidFill>
                  <a:schemeClr val="bg1"/>
                </a:solidFill>
              </a:rPr>
              <a:t>и поведением.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chemeClr val="bg1"/>
                </a:solidFill>
              </a:rPr>
              <a:t>А </a:t>
            </a:r>
            <a:r>
              <a:rPr lang="ru-RU" sz="1600" b="1" dirty="0">
                <a:solidFill>
                  <a:schemeClr val="bg1"/>
                </a:solidFill>
              </a:rPr>
              <a:t>еще я поняла, что младшие  должны уважать старших, знать, помнить и гордиться своими предками!  </a:t>
            </a:r>
            <a:endParaRPr lang="ru-RU" sz="1600" b="1" dirty="0" smtClean="0">
              <a:solidFill>
                <a:schemeClr val="bg1"/>
              </a:solidFill>
            </a:endParaRPr>
          </a:p>
          <a:p>
            <a:endParaRPr lang="ru-RU" sz="1600" b="1" dirty="0">
              <a:solidFill>
                <a:schemeClr val="bg1"/>
              </a:solidFill>
            </a:endParaRPr>
          </a:p>
          <a:p>
            <a:r>
              <a:rPr lang="ru-RU" sz="1600" b="1" dirty="0">
                <a:solidFill>
                  <a:schemeClr val="bg1"/>
                </a:solidFill>
              </a:rPr>
              <a:t>                                                </a:t>
            </a:r>
            <a:r>
              <a:rPr lang="ru-RU" sz="1600" b="1" dirty="0" smtClean="0">
                <a:solidFill>
                  <a:schemeClr val="bg1"/>
                </a:solidFill>
              </a:rPr>
              <a:t>Дерево </a:t>
            </a:r>
            <a:r>
              <a:rPr lang="ru-RU" sz="1600" b="1" dirty="0">
                <a:solidFill>
                  <a:schemeClr val="bg1"/>
                </a:solidFill>
              </a:rPr>
              <a:t>мудрости, дерево жизни,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                                                </a:t>
            </a:r>
            <a:r>
              <a:rPr lang="ru-RU" sz="1600" b="1" dirty="0" smtClean="0">
                <a:solidFill>
                  <a:schemeClr val="bg1"/>
                </a:solidFill>
              </a:rPr>
              <a:t>Мы </a:t>
            </a:r>
            <a:r>
              <a:rPr lang="ru-RU" sz="1600" b="1" dirty="0">
                <a:solidFill>
                  <a:schemeClr val="bg1"/>
                </a:solidFill>
              </a:rPr>
              <a:t>его ветви, мы его мысли.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                                                </a:t>
            </a:r>
            <a:r>
              <a:rPr lang="ru-RU" sz="1600" b="1" dirty="0" smtClean="0">
                <a:solidFill>
                  <a:schemeClr val="bg1"/>
                </a:solidFill>
              </a:rPr>
              <a:t>Мы </a:t>
            </a:r>
            <a:r>
              <a:rPr lang="ru-RU" sz="1600" b="1" dirty="0">
                <a:solidFill>
                  <a:schemeClr val="bg1"/>
                </a:solidFill>
              </a:rPr>
              <a:t>– молодые на ветках листочки,   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                                                </a:t>
            </a:r>
            <a:r>
              <a:rPr lang="ru-RU" sz="1600" b="1" dirty="0" smtClean="0">
                <a:solidFill>
                  <a:schemeClr val="bg1"/>
                </a:solidFill>
              </a:rPr>
              <a:t>В </a:t>
            </a:r>
            <a:r>
              <a:rPr lang="ru-RU" sz="1600" b="1" dirty="0">
                <a:solidFill>
                  <a:schemeClr val="bg1"/>
                </a:solidFill>
              </a:rPr>
              <a:t>летопись впишем новые строчки.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Ариша\Documents\Арина - школа\Листья\autumn_leaves_PNG36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76991">
            <a:off x="622912" y="5027803"/>
            <a:ext cx="2360619" cy="129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9594" y="4750829"/>
            <a:ext cx="2739961" cy="1764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07347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39552" y="692696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ru-RU" sz="1600" b="1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ru-RU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764704"/>
            <a:ext cx="417646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</a:rPr>
              <a:t>Дерево мудрости, дерево жизни,</a:t>
            </a:r>
          </a:p>
          <a:p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</a:rPr>
              <a:t>Мы его ветви, мы его мысли.</a:t>
            </a:r>
          </a:p>
          <a:p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</a:rPr>
              <a:t>Мы – молодые на ветках листочки,</a:t>
            </a:r>
          </a:p>
          <a:p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</a:rPr>
              <a:t>В летопись впишем новые строчки.</a:t>
            </a:r>
          </a:p>
          <a:p>
            <a:endParaRPr lang="ru-RU" sz="1600" b="1" dirty="0" smtClean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</a:rPr>
              <a:t>Ствол его крепкий, то прадеды, деды,</a:t>
            </a:r>
          </a:p>
          <a:p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</a:rPr>
              <a:t>Знавшие вкус и беды, и победы.</a:t>
            </a:r>
          </a:p>
          <a:p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</a:rPr>
              <a:t>Крепкие ветви – родители наши,</a:t>
            </a:r>
          </a:p>
          <a:p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</a:rPr>
              <a:t>Нам подарившие нежности чашу.</a:t>
            </a:r>
          </a:p>
          <a:p>
            <a:endParaRPr lang="ru-RU" sz="1600" b="1" dirty="0" smtClean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</a:rPr>
              <a:t>Корни же дерева скрыты, не видны –</a:t>
            </a:r>
          </a:p>
          <a:p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</a:rPr>
              <a:t>Это немножко, наверно обидно.</a:t>
            </a:r>
          </a:p>
          <a:p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</a:rPr>
              <a:t>Если о них ничего мы не знаем,</a:t>
            </a:r>
          </a:p>
          <a:p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</a:rPr>
              <a:t>Значит себя не совсем понимаем.</a:t>
            </a:r>
          </a:p>
          <a:p>
            <a:endParaRPr lang="ru-RU" sz="1600" b="1" dirty="0" smtClean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</a:rPr>
              <a:t>Корни ведь дерево это вскормили,</a:t>
            </a:r>
          </a:p>
          <a:p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</a:rPr>
              <a:t>Соком земли всех сполна напоили,</a:t>
            </a:r>
          </a:p>
          <a:p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</a:rPr>
              <a:t>Мудрость великую нам передали – </a:t>
            </a:r>
          </a:p>
          <a:p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</a:rPr>
              <a:t>Жизнь продолжать, несмотря на печали!</a:t>
            </a:r>
          </a:p>
          <a:p>
            <a:r>
              <a:rPr lang="ru-RU" b="1" dirty="0" smtClean="0">
                <a:solidFill>
                  <a:schemeClr val="accent6">
                    <a:lumMod val="25000"/>
                  </a:schemeClr>
                </a:solidFill>
              </a:rPr>
              <a:t>                                                </a:t>
            </a:r>
          </a:p>
          <a:p>
            <a:r>
              <a:rPr lang="ru-RU" b="1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</a:rPr>
              <a:t>Г.А. Лаврова</a:t>
            </a:r>
            <a:endParaRPr lang="ru-RU" sz="1600" b="1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1680" y="188641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              </a:t>
            </a:r>
            <a:r>
              <a:rPr lang="ru-RU" b="1" dirty="0" smtClean="0">
                <a:solidFill>
                  <a:schemeClr val="accent6">
                    <a:lumMod val="25000"/>
                  </a:schemeClr>
                </a:solidFill>
              </a:rPr>
              <a:t>Почему я сделала шаг в историю?</a:t>
            </a:r>
            <a:endParaRPr lang="ru-RU" dirty="0">
              <a:solidFill>
                <a:schemeClr val="accent6">
                  <a:lumMod val="25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6"/>
            <a:ext cx="4204189" cy="4648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45902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E:\Семейные фото\На Печать\Дегтярев Я.А\DSC0096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4089400" cy="5452745"/>
          </a:xfrm>
          <a:prstGeom prst="rect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  <a:effectLst>
            <a:glow rad="101600">
              <a:schemeClr val="bg2">
                <a:lumMod val="20000"/>
                <a:lumOff val="80000"/>
                <a:alpha val="40000"/>
              </a:schemeClr>
            </a:glow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860032" y="214290"/>
            <a:ext cx="3998248" cy="601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  <a:t>Мой </a:t>
            </a:r>
            <a:r>
              <a:rPr lang="ru-RU" sz="2000" b="1" dirty="0">
                <a:solidFill>
                  <a:schemeClr val="accent6">
                    <a:lumMod val="25000"/>
                  </a:schemeClr>
                </a:solidFill>
              </a:rPr>
              <a:t>прадед </a:t>
            </a:r>
            <a:endParaRPr lang="ru-RU" sz="2000" b="1" dirty="0" smtClean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sz="2000" b="1" u="sng" dirty="0" smtClean="0">
                <a:solidFill>
                  <a:schemeClr val="accent6">
                    <a:lumMod val="25000"/>
                  </a:schemeClr>
                </a:solidFill>
              </a:rPr>
              <a:t>  Дегтярёв </a:t>
            </a:r>
            <a:r>
              <a:rPr lang="ru-RU" sz="2000" b="1" u="sng" dirty="0">
                <a:solidFill>
                  <a:schemeClr val="accent6">
                    <a:lumMod val="25000"/>
                  </a:schemeClr>
                </a:solidFill>
              </a:rPr>
              <a:t>Яков </a:t>
            </a:r>
            <a:r>
              <a:rPr lang="ru-RU" sz="2000" b="1" u="sng" dirty="0" smtClean="0">
                <a:solidFill>
                  <a:schemeClr val="accent6">
                    <a:lumMod val="25000"/>
                  </a:schemeClr>
                </a:solidFill>
              </a:rPr>
              <a:t>Андреевич</a:t>
            </a:r>
            <a:r>
              <a:rPr lang="ru-RU" sz="2000" b="1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</a:p>
          <a:p>
            <a:r>
              <a:rPr lang="ru-RU" sz="1500" b="1" dirty="0" smtClean="0">
                <a:solidFill>
                  <a:schemeClr val="accent6">
                    <a:lumMod val="25000"/>
                  </a:schemeClr>
                </a:solidFill>
              </a:rPr>
              <a:t>             _ _._ _.1915 – 17.01.1942</a:t>
            </a:r>
          </a:p>
          <a:p>
            <a:endParaRPr lang="ru-RU" sz="1500" b="1" dirty="0" smtClean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sz="1500" b="1" dirty="0" smtClean="0">
                <a:solidFill>
                  <a:schemeClr val="accent6">
                    <a:lumMod val="25000"/>
                  </a:schemeClr>
                </a:solidFill>
              </a:rPr>
              <a:t>родился </a:t>
            </a:r>
            <a:r>
              <a:rPr lang="ru-RU" sz="1500" b="1" dirty="0">
                <a:solidFill>
                  <a:schemeClr val="accent6">
                    <a:lumMod val="25000"/>
                  </a:schemeClr>
                </a:solidFill>
              </a:rPr>
              <a:t>в крестьянской семье   в деревне </a:t>
            </a:r>
            <a:r>
              <a:rPr lang="ru-RU" sz="1500" b="1" dirty="0" err="1">
                <a:solidFill>
                  <a:schemeClr val="accent6">
                    <a:lumMod val="25000"/>
                  </a:schemeClr>
                </a:solidFill>
              </a:rPr>
              <a:t>Дегтярёво</a:t>
            </a:r>
            <a:r>
              <a:rPr lang="ru-RU" sz="1500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1500" b="1" dirty="0" smtClean="0">
                <a:solidFill>
                  <a:schemeClr val="accent6">
                    <a:lumMod val="25000"/>
                  </a:schemeClr>
                </a:solidFill>
              </a:rPr>
              <a:t> Юргинского района Омской </a:t>
            </a:r>
            <a:r>
              <a:rPr lang="ru-RU" sz="1500" b="1" dirty="0">
                <a:solidFill>
                  <a:schemeClr val="accent6">
                    <a:lumMod val="25000"/>
                  </a:schemeClr>
                </a:solidFill>
              </a:rPr>
              <a:t>области. </a:t>
            </a:r>
          </a:p>
          <a:p>
            <a:r>
              <a:rPr lang="ru-RU" sz="1500" b="1" dirty="0">
                <a:solidFill>
                  <a:schemeClr val="accent6">
                    <a:lumMod val="25000"/>
                  </a:schemeClr>
                </a:solidFill>
              </a:rPr>
              <a:t>В 19 лет  он приехал в г. Свердловск работать на новом промышленном гиганте  - УЗТМ. </a:t>
            </a:r>
          </a:p>
          <a:p>
            <a:r>
              <a:rPr lang="ru-RU" sz="1500" b="1" dirty="0">
                <a:solidFill>
                  <a:schemeClr val="accent6">
                    <a:lumMod val="25000"/>
                  </a:schemeClr>
                </a:solidFill>
              </a:rPr>
              <a:t>04 марта 1934 года </a:t>
            </a:r>
            <a:r>
              <a:rPr lang="ru-RU" sz="1500" b="1" dirty="0" smtClean="0">
                <a:solidFill>
                  <a:schemeClr val="accent6">
                    <a:lumMod val="25000"/>
                  </a:schemeClr>
                </a:solidFill>
              </a:rPr>
              <a:t>прадед  </a:t>
            </a:r>
            <a:r>
              <a:rPr lang="ru-RU" sz="1500" b="1" dirty="0">
                <a:solidFill>
                  <a:schemeClr val="accent6">
                    <a:lumMod val="25000"/>
                  </a:schemeClr>
                </a:solidFill>
              </a:rPr>
              <a:t>был принят </a:t>
            </a:r>
            <a:r>
              <a:rPr lang="ru-RU" sz="1500" b="1" dirty="0" smtClean="0">
                <a:solidFill>
                  <a:schemeClr val="accent6">
                    <a:lumMod val="25000"/>
                  </a:schemeClr>
                </a:solidFill>
              </a:rPr>
              <a:t> на завод с 4–</a:t>
            </a:r>
            <a:r>
              <a:rPr lang="ru-RU" sz="1500" b="1" dirty="0" err="1" smtClean="0">
                <a:solidFill>
                  <a:schemeClr val="accent6">
                    <a:lumMod val="25000"/>
                  </a:schemeClr>
                </a:solidFill>
              </a:rPr>
              <a:t>мя</a:t>
            </a:r>
            <a:r>
              <a:rPr lang="ru-RU" sz="1500" b="1" dirty="0" smtClean="0">
                <a:solidFill>
                  <a:schemeClr val="accent6">
                    <a:lumMod val="25000"/>
                  </a:schemeClr>
                </a:solidFill>
              </a:rPr>
              <a:t> классами образования, закончил школу рабочей молодежи, получил специальность газорезчика, и был направлен  </a:t>
            </a:r>
            <a:r>
              <a:rPr lang="ru-RU" sz="1500" b="1" dirty="0">
                <a:solidFill>
                  <a:schemeClr val="accent6">
                    <a:lumMod val="25000"/>
                  </a:schemeClr>
                </a:solidFill>
              </a:rPr>
              <a:t>в цех № 53  Уралмашзавода, где познакомился с моей прабабушкой Ходыревой Степанидой Дмитриевной. </a:t>
            </a:r>
            <a:endParaRPr lang="ru-RU" sz="1500" b="1" dirty="0" smtClean="0">
              <a:solidFill>
                <a:schemeClr val="accent6">
                  <a:lumMod val="25000"/>
                </a:schemeClr>
              </a:solidFill>
            </a:endParaRPr>
          </a:p>
          <a:p>
            <a:endParaRPr lang="ru-RU" sz="1500" b="1" dirty="0" smtClean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sz="1500" b="1" dirty="0" smtClean="0">
                <a:solidFill>
                  <a:schemeClr val="accent6">
                    <a:lumMod val="25000"/>
                  </a:schemeClr>
                </a:solidFill>
              </a:rPr>
              <a:t>Прадед </a:t>
            </a:r>
            <a:r>
              <a:rPr lang="ru-RU" sz="1500" b="1" dirty="0">
                <a:solidFill>
                  <a:schemeClr val="accent6">
                    <a:lumMod val="25000"/>
                  </a:schemeClr>
                </a:solidFill>
              </a:rPr>
              <a:t>отлично работал, перевыполнял личную рабочую норму и был удостоен  звания «Стахановец».  В октябре 1936 года из этого же цеха прадед  ушел служить в ряды  РККА (Рабоче-крестьянской   Красной Армии</a:t>
            </a:r>
            <a:r>
              <a:rPr lang="ru-RU" sz="1500" b="1" dirty="0" smtClean="0">
                <a:solidFill>
                  <a:schemeClr val="accent6">
                    <a:lumMod val="25000"/>
                  </a:schemeClr>
                </a:solidFill>
              </a:rPr>
              <a:t>).</a:t>
            </a:r>
            <a:endParaRPr lang="ru-RU" sz="1500" b="1" dirty="0">
              <a:solidFill>
                <a:schemeClr val="accent6">
                  <a:lumMod val="25000"/>
                </a:schemeClr>
              </a:solidFill>
            </a:endParaRPr>
          </a:p>
        </p:txBody>
      </p:sp>
      <p:pic>
        <p:nvPicPr>
          <p:cNvPr id="1026" name="Picture 2" descr="C:\Users\Ариша\Documents\Арина - школа\Символы Победы\60636679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06778">
            <a:off x="1363327" y="5237525"/>
            <a:ext cx="2585864" cy="162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62125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80528" y="0"/>
            <a:ext cx="9324528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23102"/>
            <a:ext cx="3938587" cy="5091112"/>
          </a:xfrm>
          <a:prstGeom prst="rect">
            <a:avLst/>
          </a:prstGeom>
          <a:noFill/>
          <a:ln>
            <a:noFill/>
          </a:ln>
          <a:effectLst>
            <a:glow rad="101600">
              <a:schemeClr val="bg2">
                <a:lumMod val="40000"/>
                <a:lumOff val="60000"/>
                <a:alpha val="6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57166"/>
            <a:ext cx="381870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</a:rPr>
              <a:t>Школу молодого бойца он так же, как и нынешние призывники, проходил в г. Чебаркуль Челябинской области в артиллерийских войсках. </a:t>
            </a:r>
          </a:p>
          <a:p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</a:rPr>
              <a:t>За отличную службу летом 1937 года Якова Андреевича отпустили в краткосрочный отпуск домой. </a:t>
            </a:r>
          </a:p>
          <a:p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</a:rPr>
              <a:t>В этот период как раз сделана эта фотография. </a:t>
            </a:r>
          </a:p>
          <a:p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</a:rPr>
              <a:t>В ноябре 1938 года прадед вернулся из армии на завод в свой цех.</a:t>
            </a:r>
          </a:p>
          <a:p>
            <a:endParaRPr lang="ru-RU" sz="1600" b="1" dirty="0" smtClean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sz="1600" b="1" dirty="0">
                <a:solidFill>
                  <a:schemeClr val="accent6">
                    <a:lumMod val="25000"/>
                  </a:schemeClr>
                </a:solidFill>
              </a:rPr>
              <a:t>В июле 1938 года у него   в семье родился сын Анатолий, в октябре 1940 года  родилась дочь – моя бабушка Дегтярёва </a:t>
            </a:r>
            <a:r>
              <a:rPr lang="ru-RU" sz="1600" b="1" dirty="0" err="1">
                <a:solidFill>
                  <a:schemeClr val="accent6">
                    <a:lumMod val="25000"/>
                  </a:schemeClr>
                </a:solidFill>
              </a:rPr>
              <a:t>Нэлли</a:t>
            </a:r>
            <a:r>
              <a:rPr lang="ru-RU" sz="1600" b="1" dirty="0">
                <a:solidFill>
                  <a:schemeClr val="accent6">
                    <a:lumMod val="25000"/>
                  </a:schemeClr>
                </a:solidFill>
              </a:rPr>
              <a:t> Яковлевна, в замужестве – </a:t>
            </a:r>
            <a:r>
              <a:rPr lang="ru-RU" sz="1600" b="1" dirty="0" err="1">
                <a:solidFill>
                  <a:schemeClr val="accent6">
                    <a:lumMod val="25000"/>
                  </a:schemeClr>
                </a:solidFill>
              </a:rPr>
              <a:t>Брусникова</a:t>
            </a:r>
            <a:r>
              <a:rPr lang="ru-RU" sz="1600" b="1" dirty="0">
                <a:solidFill>
                  <a:schemeClr val="accent6">
                    <a:lumMod val="25000"/>
                  </a:schemeClr>
                </a:solidFill>
              </a:rPr>
              <a:t>. </a:t>
            </a:r>
            <a:endParaRPr lang="ru-RU" sz="1600" b="1" dirty="0" smtClean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</a:rPr>
              <a:t>10 </a:t>
            </a:r>
            <a:r>
              <a:rPr lang="ru-RU" sz="1600" b="1" dirty="0">
                <a:solidFill>
                  <a:schemeClr val="accent6">
                    <a:lumMod val="25000"/>
                  </a:schemeClr>
                </a:solidFill>
              </a:rPr>
              <a:t>июня 1941 </a:t>
            </a:r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</a:rPr>
              <a:t>года прадед  снова был призван в ряды Красной Армии</a:t>
            </a:r>
            <a:r>
              <a:rPr lang="ru-RU" sz="1600" b="1" dirty="0">
                <a:solidFill>
                  <a:schemeClr val="accent6">
                    <a:lumMod val="25000"/>
                  </a:schemeClr>
                </a:solidFill>
              </a:rPr>
              <a:t>.</a:t>
            </a:r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</a:rPr>
              <a:t>  А 22 июня </a:t>
            </a:r>
            <a:r>
              <a:rPr lang="ru-RU" sz="1600" b="1" dirty="0">
                <a:solidFill>
                  <a:schemeClr val="accent6">
                    <a:lumMod val="25000"/>
                  </a:schemeClr>
                </a:solidFill>
              </a:rPr>
              <a:t>началась война. Яков Андреевич служил рядовым 565 артиллерийского полка, </a:t>
            </a:r>
          </a:p>
          <a:p>
            <a:r>
              <a:rPr lang="ru-RU" sz="1600" b="1" dirty="0">
                <a:solidFill>
                  <a:schemeClr val="accent6">
                    <a:lumMod val="25000"/>
                  </a:schemeClr>
                </a:solidFill>
              </a:rPr>
              <a:t>погиб под г. Ленинградом. </a:t>
            </a:r>
            <a:endParaRPr lang="ru-RU" sz="1400" b="1" dirty="0" smtClean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3968" y="5857892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6">
                    <a:lumMod val="25000"/>
                  </a:schemeClr>
                </a:solidFill>
              </a:rPr>
              <a:t>       1937 год. Прадед в краткосрочном </a:t>
            </a:r>
          </a:p>
          <a:p>
            <a:r>
              <a:rPr lang="ru-RU" sz="1400" b="1" dirty="0" smtClean="0">
                <a:solidFill>
                  <a:schemeClr val="accent6">
                    <a:lumMod val="25000"/>
                  </a:schemeClr>
                </a:solidFill>
              </a:rPr>
              <a:t>отпуске из армии, с прабабушкой Ходыревой С.Д.</a:t>
            </a:r>
            <a:endParaRPr lang="ru-RU" sz="1400" b="1" dirty="0">
              <a:solidFill>
                <a:schemeClr val="accent6">
                  <a:lumMod val="25000"/>
                </a:schemeClr>
              </a:solidFill>
            </a:endParaRPr>
          </a:p>
        </p:txBody>
      </p:sp>
      <p:pic>
        <p:nvPicPr>
          <p:cNvPr id="2050" name="Picture 2" descr="C:\Users\Ариша\Documents\Арина - школа\Символы Победы\lentoch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513930" y="4581185"/>
            <a:ext cx="1779922" cy="105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риша\Documents\Арина - школа\Символы Победы\lentoch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53118" y="475474"/>
            <a:ext cx="1656184" cy="108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8571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Ариша\Documents\Арина - школа\Архив\DSC_78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0768"/>
            <a:ext cx="6912768" cy="507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404664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</a:rPr>
              <a:t>В архиве музея Уралмашзавода хранится  книга 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</a:rPr>
              <a:t>«Навечно в памяти.  </a:t>
            </a:r>
            <a:r>
              <a:rPr lang="ru-RU" sz="1600" b="1" dirty="0" err="1" smtClean="0">
                <a:solidFill>
                  <a:schemeClr val="accent6">
                    <a:lumMod val="25000"/>
                  </a:schemeClr>
                </a:solidFill>
              </a:rPr>
              <a:t>Уралмашевцы</a:t>
            </a:r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</a:rPr>
              <a:t>, погибшие в годы Великой Отечественной Войны 1941-1945 </a:t>
            </a:r>
            <a:r>
              <a:rPr lang="ru-RU" sz="1600" b="1" dirty="0" err="1" smtClean="0">
                <a:solidFill>
                  <a:schemeClr val="accent6">
                    <a:lumMod val="25000"/>
                  </a:schemeClr>
                </a:solidFill>
              </a:rPr>
              <a:t>г.г</a:t>
            </a:r>
            <a:r>
              <a:rPr lang="ru-RU" sz="1600" b="1" dirty="0" smtClean="0">
                <a:solidFill>
                  <a:schemeClr val="accent6">
                    <a:lumMod val="25000"/>
                  </a:schemeClr>
                </a:solidFill>
              </a:rPr>
              <a:t>.».     Запись под № 176.</a:t>
            </a:r>
            <a:endParaRPr lang="ru-RU" sz="1600" b="1" dirty="0">
              <a:solidFill>
                <a:schemeClr val="accent6">
                  <a:lumMod val="25000"/>
                </a:schemeClr>
              </a:solidFill>
            </a:endParaRPr>
          </a:p>
        </p:txBody>
      </p:sp>
      <p:pic>
        <p:nvPicPr>
          <p:cNvPr id="3077" name="Picture 5" descr="C:\Users\Ариша\Documents\Арина - школа\Символы Победы\60636679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4961738" flipV="1">
            <a:off x="-635101" y="2783416"/>
            <a:ext cx="3810000" cy="198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103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613" y="333672"/>
            <a:ext cx="6145213" cy="4535488"/>
          </a:xfrm>
          <a:prstGeom prst="rect">
            <a:avLst/>
          </a:prstGeom>
          <a:noFill/>
          <a:ln>
            <a:noFill/>
          </a:ln>
          <a:effectLst>
            <a:glow rad="101600">
              <a:schemeClr val="bg2">
                <a:lumMod val="40000"/>
                <a:lumOff val="60000"/>
                <a:alpha val="40000"/>
              </a:schemeClr>
            </a:glow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48264" y="2276872"/>
            <a:ext cx="18722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У прабабушки Степаниды Дмитриевны всю жизнь хранилась </a:t>
            </a:r>
            <a:r>
              <a:rPr lang="ru-RU" sz="1600" b="1" dirty="0" smtClean="0">
                <a:solidFill>
                  <a:schemeClr val="bg1"/>
                </a:solidFill>
              </a:rPr>
              <a:t>«похоронка» </a:t>
            </a:r>
            <a:r>
              <a:rPr lang="ru-RU" sz="1600" b="1" dirty="0">
                <a:solidFill>
                  <a:schemeClr val="bg1"/>
                </a:solidFill>
              </a:rPr>
              <a:t>– извещение с фронта  о гибели бойца.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82613" y="5229200"/>
            <a:ext cx="794982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В ней говорится: </a:t>
            </a:r>
            <a:r>
              <a:rPr lang="ru-RU" sz="1400" b="1" i="1" dirty="0">
                <a:solidFill>
                  <a:schemeClr val="bg1"/>
                </a:solidFill>
              </a:rPr>
              <a:t>«Ваш муж, красноармеец </a:t>
            </a:r>
            <a:r>
              <a:rPr lang="ru-RU" sz="1400" b="1" i="1" dirty="0" smtClean="0">
                <a:solidFill>
                  <a:schemeClr val="bg1"/>
                </a:solidFill>
              </a:rPr>
              <a:t> ДЕГТЯРЕВ  Яков  Андреевич</a:t>
            </a:r>
            <a:r>
              <a:rPr lang="ru-RU" sz="1400" b="1" i="1" dirty="0">
                <a:solidFill>
                  <a:schemeClr val="bg1"/>
                </a:solidFill>
              </a:rPr>
              <a:t>, уроженец  Омская область, </a:t>
            </a:r>
            <a:r>
              <a:rPr lang="ru-RU" sz="1400" b="1" i="1" dirty="0" err="1">
                <a:solidFill>
                  <a:schemeClr val="bg1"/>
                </a:solidFill>
              </a:rPr>
              <a:t>Юргинский</a:t>
            </a:r>
            <a:r>
              <a:rPr lang="ru-RU" sz="1400" b="1" i="1" dirty="0">
                <a:solidFill>
                  <a:schemeClr val="bg1"/>
                </a:solidFill>
              </a:rPr>
              <a:t> р-н, </a:t>
            </a:r>
            <a:r>
              <a:rPr lang="ru-RU" sz="1400" b="1" i="1" dirty="0" err="1">
                <a:solidFill>
                  <a:schemeClr val="bg1"/>
                </a:solidFill>
              </a:rPr>
              <a:t>Шипаловский</a:t>
            </a:r>
            <a:r>
              <a:rPr lang="ru-RU" sz="1400" b="1" i="1" dirty="0">
                <a:solidFill>
                  <a:schemeClr val="bg1"/>
                </a:solidFill>
              </a:rPr>
              <a:t> с/с, дер. </a:t>
            </a:r>
            <a:r>
              <a:rPr lang="ru-RU" sz="1400" b="1" i="1" dirty="0" err="1">
                <a:solidFill>
                  <a:schemeClr val="bg1"/>
                </a:solidFill>
              </a:rPr>
              <a:t>Дегтярево</a:t>
            </a:r>
            <a:r>
              <a:rPr lang="ru-RU" sz="1400" b="1" i="1" dirty="0">
                <a:solidFill>
                  <a:schemeClr val="bg1"/>
                </a:solidFill>
              </a:rPr>
              <a:t>,  </a:t>
            </a:r>
            <a:r>
              <a:rPr lang="ru-RU" sz="1400" b="1" i="1" dirty="0" smtClean="0">
                <a:solidFill>
                  <a:schemeClr val="bg1"/>
                </a:solidFill>
              </a:rPr>
              <a:t>в бою </a:t>
            </a:r>
            <a:r>
              <a:rPr lang="ru-RU" sz="1400" b="1" i="1" dirty="0">
                <a:solidFill>
                  <a:schemeClr val="bg1"/>
                </a:solidFill>
              </a:rPr>
              <a:t>за Социалистическую родину, верный воинской присяге, проявив геройство и мужество, был убит 17 </a:t>
            </a:r>
            <a:r>
              <a:rPr lang="ru-RU" sz="1400" b="1" i="1" dirty="0" smtClean="0">
                <a:solidFill>
                  <a:schemeClr val="bg1"/>
                </a:solidFill>
              </a:rPr>
              <a:t>января </a:t>
            </a:r>
            <a:r>
              <a:rPr lang="ru-RU" sz="1400" b="1" i="1" dirty="0">
                <a:solidFill>
                  <a:schemeClr val="bg1"/>
                </a:solidFill>
              </a:rPr>
              <a:t>1942 г. при несении караульной службы.  Похоронен в I-м </a:t>
            </a:r>
            <a:r>
              <a:rPr lang="ru-RU" sz="1400" b="1" i="1" dirty="0" smtClean="0">
                <a:solidFill>
                  <a:schemeClr val="bg1"/>
                </a:solidFill>
              </a:rPr>
              <a:t> километре </a:t>
            </a:r>
            <a:r>
              <a:rPr lang="ru-RU" sz="1400" b="1" i="1" dirty="0">
                <a:solidFill>
                  <a:schemeClr val="bg1"/>
                </a:solidFill>
              </a:rPr>
              <a:t>восточнее </a:t>
            </a:r>
            <a:r>
              <a:rPr lang="ru-RU" sz="1400" b="1" i="1" dirty="0" smtClean="0">
                <a:solidFill>
                  <a:schemeClr val="bg1"/>
                </a:solidFill>
              </a:rPr>
              <a:t> ст</a:t>
            </a:r>
            <a:r>
              <a:rPr lang="ru-RU" sz="1400" b="1" i="1" dirty="0">
                <a:solidFill>
                  <a:schemeClr val="bg1"/>
                </a:solidFill>
              </a:rPr>
              <a:t>. </a:t>
            </a:r>
            <a:r>
              <a:rPr lang="ru-RU" sz="1400" b="1" i="1" dirty="0" err="1">
                <a:solidFill>
                  <a:schemeClr val="bg1"/>
                </a:solidFill>
              </a:rPr>
              <a:t>Погостье</a:t>
            </a:r>
            <a:r>
              <a:rPr lang="ru-RU" sz="1400" b="1" i="1" dirty="0">
                <a:solidFill>
                  <a:schemeClr val="bg1"/>
                </a:solidFill>
              </a:rPr>
              <a:t> </a:t>
            </a:r>
            <a:r>
              <a:rPr lang="ru-RU" sz="1400" b="1" i="1" dirty="0" smtClean="0">
                <a:solidFill>
                  <a:schemeClr val="bg1"/>
                </a:solidFill>
              </a:rPr>
              <a:t>  Ленинградской </a:t>
            </a:r>
            <a:r>
              <a:rPr lang="ru-RU" sz="1400" b="1" i="1" dirty="0">
                <a:solidFill>
                  <a:schemeClr val="bg1"/>
                </a:solidFill>
              </a:rPr>
              <a:t>области</a:t>
            </a:r>
            <a:r>
              <a:rPr lang="ru-RU" sz="1400" b="1" i="1" dirty="0" smtClean="0">
                <a:solidFill>
                  <a:schemeClr val="bg1"/>
                </a:solidFill>
              </a:rPr>
              <a:t>.»</a:t>
            </a:r>
            <a:endParaRPr lang="ru-RU" sz="1400" b="1" i="1" dirty="0">
              <a:solidFill>
                <a:schemeClr val="bg1"/>
              </a:solidFill>
            </a:endParaRPr>
          </a:p>
          <a:p>
            <a:r>
              <a:rPr lang="ru-RU" sz="1400" b="1" dirty="0" smtClean="0">
                <a:solidFill>
                  <a:schemeClr val="bg1"/>
                </a:solidFill>
              </a:rPr>
              <a:t>                   Этот </a:t>
            </a:r>
            <a:r>
              <a:rPr lang="ru-RU" sz="1400" b="1" dirty="0">
                <a:solidFill>
                  <a:schemeClr val="bg1"/>
                </a:solidFill>
              </a:rPr>
              <a:t>документ передаётся в нашей семье из поколения в поколение.</a:t>
            </a:r>
          </a:p>
          <a:p>
            <a:endParaRPr lang="ru-RU" sz="1400" dirty="0">
              <a:solidFill>
                <a:schemeClr val="accent6">
                  <a:lumMod val="25000"/>
                </a:schemeClr>
              </a:solidFill>
            </a:endParaRPr>
          </a:p>
        </p:txBody>
      </p:sp>
      <p:pic>
        <p:nvPicPr>
          <p:cNvPr id="4098" name="Picture 2" descr="C:\Users\Ариша\Documents\Арина - школа\Символы Победы\9 may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897" y="489000"/>
            <a:ext cx="1438942" cy="177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9662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412776"/>
            <a:ext cx="8097012" cy="48714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332656"/>
            <a:ext cx="78809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</a:rPr>
              <a:t>Не сразу мы нашли информацию о месте захоронения. Обобщенный </a:t>
            </a:r>
            <a:r>
              <a:rPr lang="ru-RU" sz="1300" b="1" dirty="0">
                <a:solidFill>
                  <a:schemeClr val="bg1"/>
                </a:solidFill>
              </a:rPr>
              <a:t>банк данных «Мемориал» при Министерстве обороны Российской Федерации по нашему запросу  о прадеде </a:t>
            </a:r>
            <a:r>
              <a:rPr lang="ru-RU" sz="1300" b="1" dirty="0" smtClean="0">
                <a:solidFill>
                  <a:schemeClr val="bg1"/>
                </a:solidFill>
              </a:rPr>
              <a:t>выдал  </a:t>
            </a:r>
            <a:r>
              <a:rPr lang="ru-RU" sz="1300" b="1" dirty="0">
                <a:solidFill>
                  <a:schemeClr val="bg1"/>
                </a:solidFill>
              </a:rPr>
              <a:t>информацию, что красноармеец Дегтярев Яков Андреевич </a:t>
            </a:r>
            <a:r>
              <a:rPr lang="ru-RU" sz="1300" b="1" dirty="0" smtClean="0">
                <a:solidFill>
                  <a:schemeClr val="bg1"/>
                </a:solidFill>
              </a:rPr>
              <a:t>перезахоронен со ст. </a:t>
            </a:r>
            <a:r>
              <a:rPr lang="ru-RU" sz="1300" b="1" dirty="0" err="1" smtClean="0">
                <a:solidFill>
                  <a:schemeClr val="bg1"/>
                </a:solidFill>
              </a:rPr>
              <a:t>Погостье</a:t>
            </a:r>
            <a:r>
              <a:rPr lang="ru-RU" sz="1300" b="1" dirty="0" smtClean="0">
                <a:solidFill>
                  <a:schemeClr val="bg1"/>
                </a:solidFill>
              </a:rPr>
              <a:t>, там же в Кировском районе Ленинградской обл. восточнее ст. Новая </a:t>
            </a:r>
            <a:r>
              <a:rPr lang="ru-RU" sz="1300" b="1" dirty="0" err="1" smtClean="0">
                <a:solidFill>
                  <a:schemeClr val="bg1"/>
                </a:solidFill>
              </a:rPr>
              <a:t>Малукса</a:t>
            </a:r>
            <a:r>
              <a:rPr lang="ru-RU" sz="1300" b="1" dirty="0" smtClean="0">
                <a:solidFill>
                  <a:schemeClr val="bg1"/>
                </a:solidFill>
              </a:rPr>
              <a:t>.   Мама плакала.</a:t>
            </a:r>
            <a:endParaRPr lang="ru-RU" sz="1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895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80528" y="0"/>
            <a:ext cx="9324528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052736"/>
            <a:ext cx="7992888" cy="53285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404663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Под Ленинградом в 1942 году шли тяжелые бои. Погибших солдат хоронили вблизи каждой станции и маленькой деревушки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756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3785</TotalTime>
  <Words>1699</Words>
  <Application>Microsoft Office PowerPoint</Application>
  <PresentationFormat>Экран (4:3)</PresentationFormat>
  <Paragraphs>170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Литейная</vt:lpstr>
      <vt:lpstr>             «Шаг в историю.  Шаг к Победе»</vt:lpstr>
      <vt:lpstr>  Автор работы:  Нестерова Арина, ученица 5 «А» класса МБОУ СОШ № 81  г. Екатеринбурга 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МОЙ ДЕДУШКА</dc:title>
  <dc:creator>Ариша</dc:creator>
  <cp:lastModifiedBy>Елена</cp:lastModifiedBy>
  <cp:revision>353</cp:revision>
  <dcterms:created xsi:type="dcterms:W3CDTF">2016-09-24T18:27:56Z</dcterms:created>
  <dcterms:modified xsi:type="dcterms:W3CDTF">2020-04-29T18:17:36Z</dcterms:modified>
</cp:coreProperties>
</file>