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6" r:id="rId5"/>
    <p:sldId id="265" r:id="rId6"/>
    <p:sldId id="264" r:id="rId7"/>
    <p:sldId id="262" r:id="rId8"/>
    <p:sldId id="261" r:id="rId9"/>
    <p:sldId id="260" r:id="rId10"/>
    <p:sldId id="258" r:id="rId11"/>
    <p:sldId id="267" r:id="rId12"/>
    <p:sldId id="275" r:id="rId13"/>
    <p:sldId id="274" r:id="rId14"/>
    <p:sldId id="273" r:id="rId15"/>
    <p:sldId id="271" r:id="rId16"/>
    <p:sldId id="272" r:id="rId17"/>
    <p:sldId id="270" r:id="rId18"/>
    <p:sldId id="281" r:id="rId19"/>
    <p:sldId id="269" r:id="rId20"/>
    <p:sldId id="268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70" y="5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3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9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0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7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2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B750-0180-4336-BF6A-88D8DD40A8E4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05BE-2C5A-4E24-88F1-733AFEEC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699" y="398298"/>
            <a:ext cx="64403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Семинар для педагогов и воспитателей </a:t>
            </a:r>
          </a:p>
          <a:p>
            <a:r>
              <a:rPr lang="ru-RU" sz="2800" b="1" dirty="0"/>
              <a:t>образовательных организаций.</a:t>
            </a:r>
          </a:p>
          <a:p>
            <a:r>
              <a:rPr lang="ru-RU" sz="2800" b="1" dirty="0"/>
              <a:t>Приложение №2</a:t>
            </a:r>
          </a:p>
          <a:p>
            <a:r>
              <a:rPr lang="ru-RU" sz="2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699" y="2943940"/>
            <a:ext cx="84678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Тема: интеграция основ безопасности дорожного </a:t>
            </a:r>
          </a:p>
          <a:p>
            <a:r>
              <a:rPr lang="ru-RU" sz="2800" b="1" dirty="0"/>
              <a:t>движения в курс общеобразовательных предметов. </a:t>
            </a:r>
          </a:p>
          <a:p>
            <a:r>
              <a:rPr lang="ru-RU" sz="2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699" y="1657865"/>
            <a:ext cx="401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«Работа над ошибками»</a:t>
            </a:r>
          </a:p>
        </p:txBody>
      </p:sp>
    </p:spTree>
    <p:extLst>
      <p:ext uri="{BB962C8B-B14F-4D97-AF65-F5344CB8AC3E}">
        <p14:creationId xmlns:p14="http://schemas.microsoft.com/office/powerpoint/2010/main" val="225270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13" y="1368711"/>
            <a:ext cx="87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Давайте на простом расчете выясним, оценим во сколько раз автомобиль условно опаснее пешехода!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69814" y="2606397"/>
            <a:ext cx="2275519" cy="2667497"/>
            <a:chOff x="1504336" y="2806818"/>
            <a:chExt cx="787198" cy="922799"/>
          </a:xfrm>
        </p:grpSpPr>
        <p:pic>
          <p:nvPicPr>
            <p:cNvPr id="8" name="Изображение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67" r="43337"/>
            <a:stretch/>
          </p:blipFill>
          <p:spPr>
            <a:xfrm>
              <a:off x="1504336" y="2806818"/>
              <a:ext cx="589936" cy="922799"/>
            </a:xfrm>
            <a:prstGeom prst="rect">
              <a:avLst/>
            </a:prstGeom>
          </p:spPr>
        </p:pic>
        <p:sp>
          <p:nvSpPr>
            <p:cNvPr id="9" name="object 8"/>
            <p:cNvSpPr/>
            <p:nvPr/>
          </p:nvSpPr>
          <p:spPr>
            <a:xfrm>
              <a:off x="1937341" y="3149976"/>
              <a:ext cx="354193" cy="417877"/>
            </a:xfrm>
            <a:custGeom>
              <a:avLst/>
              <a:gdLst/>
              <a:ahLst/>
              <a:cxnLst/>
              <a:rect l="l" t="t" r="r" b="b"/>
              <a:pathLst>
                <a:path w="2200275" h="2595879">
                  <a:moveTo>
                    <a:pt x="1582194" y="1437379"/>
                  </a:moveTo>
                  <a:lnTo>
                    <a:pt x="1087833" y="1437379"/>
                  </a:lnTo>
                  <a:lnTo>
                    <a:pt x="1562966" y="1761648"/>
                  </a:lnTo>
                  <a:lnTo>
                    <a:pt x="1753313" y="2504268"/>
                  </a:lnTo>
                  <a:lnTo>
                    <a:pt x="1773873" y="2547584"/>
                  </a:lnTo>
                  <a:lnTo>
                    <a:pt x="1807603" y="2578846"/>
                  </a:lnTo>
                  <a:lnTo>
                    <a:pt x="1850158" y="2595329"/>
                  </a:lnTo>
                  <a:lnTo>
                    <a:pt x="1897192" y="2594311"/>
                  </a:lnTo>
                  <a:lnTo>
                    <a:pt x="1942482" y="2573692"/>
                  </a:lnTo>
                  <a:lnTo>
                    <a:pt x="1975022" y="2537877"/>
                  </a:lnTo>
                  <a:lnTo>
                    <a:pt x="1991691" y="2492039"/>
                  </a:lnTo>
                  <a:lnTo>
                    <a:pt x="1989368" y="2441352"/>
                  </a:lnTo>
                  <a:lnTo>
                    <a:pt x="1793293" y="1652987"/>
                  </a:lnTo>
                  <a:lnTo>
                    <a:pt x="1776350" y="1612682"/>
                  </a:lnTo>
                  <a:lnTo>
                    <a:pt x="1748157" y="1579645"/>
                  </a:lnTo>
                  <a:lnTo>
                    <a:pt x="1582194" y="1437379"/>
                  </a:lnTo>
                  <a:close/>
                </a:path>
                <a:path w="2200275" h="2595879">
                  <a:moveTo>
                    <a:pt x="1449801" y="386645"/>
                  </a:moveTo>
                  <a:lnTo>
                    <a:pt x="825896" y="386645"/>
                  </a:lnTo>
                  <a:lnTo>
                    <a:pt x="819813" y="1306429"/>
                  </a:lnTo>
                  <a:lnTo>
                    <a:pt x="728436" y="1783467"/>
                  </a:lnTo>
                  <a:lnTo>
                    <a:pt x="77206" y="1996852"/>
                  </a:lnTo>
                  <a:lnTo>
                    <a:pt x="39585" y="2017937"/>
                  </a:lnTo>
                  <a:lnTo>
                    <a:pt x="13115" y="2050670"/>
                  </a:lnTo>
                  <a:lnTo>
                    <a:pt x="0" y="2090987"/>
                  </a:lnTo>
                  <a:lnTo>
                    <a:pt x="2441" y="2134825"/>
                  </a:lnTo>
                  <a:lnTo>
                    <a:pt x="22519" y="2177057"/>
                  </a:lnTo>
                  <a:lnTo>
                    <a:pt x="55958" y="2206674"/>
                  </a:lnTo>
                  <a:lnTo>
                    <a:pt x="97942" y="2220877"/>
                  </a:lnTo>
                  <a:lnTo>
                    <a:pt x="143652" y="2216867"/>
                  </a:lnTo>
                  <a:lnTo>
                    <a:pt x="879134" y="1990261"/>
                  </a:lnTo>
                  <a:lnTo>
                    <a:pt x="939080" y="1952886"/>
                  </a:lnTo>
                  <a:lnTo>
                    <a:pt x="973356" y="1890185"/>
                  </a:lnTo>
                  <a:lnTo>
                    <a:pt x="1087833" y="1437379"/>
                  </a:lnTo>
                  <a:lnTo>
                    <a:pt x="1582194" y="1437379"/>
                  </a:lnTo>
                  <a:lnTo>
                    <a:pt x="1276670" y="1175480"/>
                  </a:lnTo>
                  <a:lnTo>
                    <a:pt x="1197485" y="427183"/>
                  </a:lnTo>
                  <a:lnTo>
                    <a:pt x="1489587" y="427183"/>
                  </a:lnTo>
                  <a:lnTo>
                    <a:pt x="1449801" y="386645"/>
                  </a:lnTo>
                  <a:close/>
                </a:path>
                <a:path w="2200275" h="2595879">
                  <a:moveTo>
                    <a:pt x="1023414" y="0"/>
                  </a:moveTo>
                  <a:lnTo>
                    <a:pt x="975434" y="4515"/>
                  </a:lnTo>
                  <a:lnTo>
                    <a:pt x="930646" y="26295"/>
                  </a:lnTo>
                  <a:lnTo>
                    <a:pt x="361355" y="443439"/>
                  </a:lnTo>
                  <a:lnTo>
                    <a:pt x="334452" y="484192"/>
                  </a:lnTo>
                  <a:lnTo>
                    <a:pt x="332488" y="500932"/>
                  </a:lnTo>
                  <a:lnTo>
                    <a:pt x="332488" y="965777"/>
                  </a:lnTo>
                  <a:lnTo>
                    <a:pt x="340417" y="1005984"/>
                  </a:lnTo>
                  <a:lnTo>
                    <a:pt x="362041" y="1038815"/>
                  </a:lnTo>
                  <a:lnTo>
                    <a:pt x="394114" y="1060950"/>
                  </a:lnTo>
                  <a:lnTo>
                    <a:pt x="433390" y="1069066"/>
                  </a:lnTo>
                  <a:lnTo>
                    <a:pt x="472469" y="1061030"/>
                  </a:lnTo>
                  <a:lnTo>
                    <a:pt x="504451" y="1039096"/>
                  </a:lnTo>
                  <a:lnTo>
                    <a:pt x="526125" y="1006525"/>
                  </a:lnTo>
                  <a:lnTo>
                    <a:pt x="534279" y="966577"/>
                  </a:lnTo>
                  <a:lnTo>
                    <a:pt x="536552" y="592435"/>
                  </a:lnTo>
                  <a:lnTo>
                    <a:pt x="825896" y="386645"/>
                  </a:lnTo>
                  <a:lnTo>
                    <a:pt x="1449801" y="386645"/>
                  </a:lnTo>
                  <a:lnTo>
                    <a:pt x="1110820" y="41255"/>
                  </a:lnTo>
                  <a:lnTo>
                    <a:pt x="1070054" y="12372"/>
                  </a:lnTo>
                  <a:lnTo>
                    <a:pt x="1023414" y="0"/>
                  </a:lnTo>
                  <a:close/>
                </a:path>
                <a:path w="2200275" h="2595879">
                  <a:moveTo>
                    <a:pt x="1489587" y="427183"/>
                  </a:moveTo>
                  <a:lnTo>
                    <a:pt x="1197485" y="427183"/>
                  </a:lnTo>
                  <a:lnTo>
                    <a:pt x="1457327" y="704500"/>
                  </a:lnTo>
                  <a:lnTo>
                    <a:pt x="1470977" y="715776"/>
                  </a:lnTo>
                  <a:lnTo>
                    <a:pt x="1486706" y="723085"/>
                  </a:lnTo>
                  <a:lnTo>
                    <a:pt x="1503715" y="726173"/>
                  </a:lnTo>
                  <a:lnTo>
                    <a:pt x="1521208" y="724782"/>
                  </a:lnTo>
                  <a:lnTo>
                    <a:pt x="2111199" y="604907"/>
                  </a:lnTo>
                  <a:lnTo>
                    <a:pt x="2150587" y="588102"/>
                  </a:lnTo>
                  <a:lnTo>
                    <a:pt x="2180218" y="558634"/>
                  </a:lnTo>
                  <a:lnTo>
                    <a:pt x="2197514" y="520232"/>
                  </a:lnTo>
                  <a:lnTo>
                    <a:pt x="2199191" y="489540"/>
                  </a:lnTo>
                  <a:lnTo>
                    <a:pt x="1550787" y="489540"/>
                  </a:lnTo>
                  <a:lnTo>
                    <a:pt x="1489587" y="427183"/>
                  </a:lnTo>
                  <a:close/>
                </a:path>
                <a:path w="2200275" h="2595879">
                  <a:moveTo>
                    <a:pt x="2111060" y="379137"/>
                  </a:moveTo>
                  <a:lnTo>
                    <a:pt x="2063905" y="379545"/>
                  </a:lnTo>
                  <a:lnTo>
                    <a:pt x="1550787" y="489540"/>
                  </a:lnTo>
                  <a:lnTo>
                    <a:pt x="2199191" y="489540"/>
                  </a:lnTo>
                  <a:lnTo>
                    <a:pt x="2199896" y="476624"/>
                  </a:lnTo>
                  <a:lnTo>
                    <a:pt x="2183973" y="431184"/>
                  </a:lnTo>
                  <a:lnTo>
                    <a:pt x="2152722" y="397519"/>
                  </a:lnTo>
                  <a:lnTo>
                    <a:pt x="2111060" y="379137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2062516" y="3028354"/>
              <a:ext cx="100074" cy="102527"/>
            </a:xfrm>
            <a:custGeom>
              <a:avLst/>
              <a:gdLst/>
              <a:ahLst/>
              <a:cxnLst/>
              <a:rect l="l" t="t" r="r" b="b"/>
              <a:pathLst>
                <a:path w="621665" h="636904">
                  <a:moveTo>
                    <a:pt x="310807" y="0"/>
                  </a:moveTo>
                  <a:lnTo>
                    <a:pt x="264878" y="3449"/>
                  </a:lnTo>
                  <a:lnTo>
                    <a:pt x="221042" y="13470"/>
                  </a:lnTo>
                  <a:lnTo>
                    <a:pt x="179779" y="29570"/>
                  </a:lnTo>
                  <a:lnTo>
                    <a:pt x="141569" y="51257"/>
                  </a:lnTo>
                  <a:lnTo>
                    <a:pt x="106895" y="78039"/>
                  </a:lnTo>
                  <a:lnTo>
                    <a:pt x="76236" y="109425"/>
                  </a:lnTo>
                  <a:lnTo>
                    <a:pt x="50073" y="144921"/>
                  </a:lnTo>
                  <a:lnTo>
                    <a:pt x="28887" y="184035"/>
                  </a:lnTo>
                  <a:lnTo>
                    <a:pt x="13159" y="226277"/>
                  </a:lnTo>
                  <a:lnTo>
                    <a:pt x="3369" y="271154"/>
                  </a:lnTo>
                  <a:lnTo>
                    <a:pt x="0" y="318173"/>
                  </a:lnTo>
                  <a:lnTo>
                    <a:pt x="3369" y="365189"/>
                  </a:lnTo>
                  <a:lnTo>
                    <a:pt x="13159" y="410063"/>
                  </a:lnTo>
                  <a:lnTo>
                    <a:pt x="28887" y="452304"/>
                  </a:lnTo>
                  <a:lnTo>
                    <a:pt x="50073" y="491419"/>
                  </a:lnTo>
                  <a:lnTo>
                    <a:pt x="76236" y="526916"/>
                  </a:lnTo>
                  <a:lnTo>
                    <a:pt x="106895" y="558302"/>
                  </a:lnTo>
                  <a:lnTo>
                    <a:pt x="141569" y="585085"/>
                  </a:lnTo>
                  <a:lnTo>
                    <a:pt x="179779" y="606773"/>
                  </a:lnTo>
                  <a:lnTo>
                    <a:pt x="221042" y="622874"/>
                  </a:lnTo>
                  <a:lnTo>
                    <a:pt x="264878" y="632896"/>
                  </a:lnTo>
                  <a:lnTo>
                    <a:pt x="310807" y="636346"/>
                  </a:lnTo>
                  <a:lnTo>
                    <a:pt x="356735" y="632896"/>
                  </a:lnTo>
                  <a:lnTo>
                    <a:pt x="400571" y="622874"/>
                  </a:lnTo>
                  <a:lnTo>
                    <a:pt x="441835" y="606773"/>
                  </a:lnTo>
                  <a:lnTo>
                    <a:pt x="480044" y="585085"/>
                  </a:lnTo>
                  <a:lnTo>
                    <a:pt x="514719" y="558302"/>
                  </a:lnTo>
                  <a:lnTo>
                    <a:pt x="545378" y="526916"/>
                  </a:lnTo>
                  <a:lnTo>
                    <a:pt x="571541" y="491419"/>
                  </a:lnTo>
                  <a:lnTo>
                    <a:pt x="592726" y="452304"/>
                  </a:lnTo>
                  <a:lnTo>
                    <a:pt x="608454" y="410063"/>
                  </a:lnTo>
                  <a:lnTo>
                    <a:pt x="618244" y="365189"/>
                  </a:lnTo>
                  <a:lnTo>
                    <a:pt x="621614" y="318173"/>
                  </a:lnTo>
                  <a:lnTo>
                    <a:pt x="618244" y="271154"/>
                  </a:lnTo>
                  <a:lnTo>
                    <a:pt x="608454" y="226277"/>
                  </a:lnTo>
                  <a:lnTo>
                    <a:pt x="592726" y="184035"/>
                  </a:lnTo>
                  <a:lnTo>
                    <a:pt x="571541" y="144921"/>
                  </a:lnTo>
                  <a:lnTo>
                    <a:pt x="545378" y="109425"/>
                  </a:lnTo>
                  <a:lnTo>
                    <a:pt x="514719" y="78039"/>
                  </a:lnTo>
                  <a:lnTo>
                    <a:pt x="480044" y="51257"/>
                  </a:lnTo>
                  <a:lnTo>
                    <a:pt x="441835" y="29570"/>
                  </a:lnTo>
                  <a:lnTo>
                    <a:pt x="400571" y="13470"/>
                  </a:lnTo>
                  <a:lnTo>
                    <a:pt x="356735" y="3449"/>
                  </a:lnTo>
                  <a:lnTo>
                    <a:pt x="310807" y="0"/>
                  </a:lnTo>
                  <a:close/>
                </a:path>
              </a:pathLst>
            </a:custGeom>
            <a:solidFill>
              <a:srgbClr val="FDD1B0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pic>
        <p:nvPicPr>
          <p:cNvPr id="11" name="Picture 6" descr="http://ru.static.z-dn.net/files/d05/05e0f1c0b242856bb3f0f51017cd64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742" y="2091259"/>
            <a:ext cx="1843811" cy="11173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56881" y="2286325"/>
            <a:ext cx="492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Опасность будем сравнивать по средствам кинетической энергии, движущихся тел.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8836" y="3662214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Автомобиль: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5327" y="3960927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 = 1</a:t>
            </a:r>
            <a:r>
              <a:rPr lang="ru-RU" sz="1600" dirty="0"/>
              <a:t>300</a:t>
            </a:r>
            <a:r>
              <a:rPr lang="en-US" sz="1600" dirty="0"/>
              <a:t> </a:t>
            </a:r>
            <a:r>
              <a:rPr lang="ru-RU" sz="1600" dirty="0"/>
              <a:t>кг.</a:t>
            </a:r>
          </a:p>
          <a:p>
            <a:r>
              <a:rPr lang="en-US" sz="1600" dirty="0"/>
              <a:t>V</a:t>
            </a:r>
            <a:r>
              <a:rPr lang="ru-RU" sz="1600" dirty="0"/>
              <a:t>= 60 км/ч – </a:t>
            </a:r>
            <a:r>
              <a:rPr lang="en-US" sz="1600" dirty="0"/>
              <a:t>16.6 </a:t>
            </a:r>
            <a:r>
              <a:rPr lang="ru-RU" sz="1600" dirty="0"/>
              <a:t>м/с.</a:t>
            </a:r>
          </a:p>
          <a:p>
            <a:r>
              <a:rPr lang="en-US" sz="1600" dirty="0"/>
              <a:t>E</a:t>
            </a:r>
            <a:r>
              <a:rPr lang="ru-RU" sz="1600" dirty="0"/>
              <a:t> = 180555</a:t>
            </a:r>
            <a:r>
              <a:rPr lang="en-US" sz="1600" dirty="0"/>
              <a:t> </a:t>
            </a:r>
            <a:r>
              <a:rPr lang="ru-RU" sz="1600" dirty="0"/>
              <a:t>Дж.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4546" y="3480306"/>
            <a:ext cx="11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Пешеход: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9379" y="3781641"/>
            <a:ext cx="197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 = </a:t>
            </a:r>
            <a:r>
              <a:rPr lang="ru-RU" sz="1600" dirty="0"/>
              <a:t>55</a:t>
            </a:r>
            <a:r>
              <a:rPr lang="en-US" sz="1600" dirty="0"/>
              <a:t> </a:t>
            </a:r>
            <a:r>
              <a:rPr lang="ru-RU" sz="1600" dirty="0"/>
              <a:t>кг.</a:t>
            </a:r>
          </a:p>
          <a:p>
            <a:r>
              <a:rPr lang="en-US" sz="1600" dirty="0"/>
              <a:t>V</a:t>
            </a:r>
            <a:r>
              <a:rPr lang="ru-RU" sz="1600" dirty="0"/>
              <a:t>= 5 км/ч – </a:t>
            </a:r>
            <a:r>
              <a:rPr lang="en-US" sz="1600" dirty="0"/>
              <a:t>1.38 </a:t>
            </a:r>
            <a:r>
              <a:rPr lang="ru-RU" sz="1600" dirty="0"/>
              <a:t>м/с.</a:t>
            </a:r>
          </a:p>
          <a:p>
            <a:r>
              <a:rPr lang="en-US" sz="1600" dirty="0"/>
              <a:t>E</a:t>
            </a:r>
            <a:r>
              <a:rPr lang="ru-RU" sz="1600" dirty="0"/>
              <a:t> = 53</a:t>
            </a:r>
            <a:r>
              <a:rPr lang="en-US" sz="1600" dirty="0"/>
              <a:t> </a:t>
            </a:r>
            <a:r>
              <a:rPr lang="ru-RU" sz="1600" dirty="0"/>
              <a:t>Дж.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5551" y="4766168"/>
            <a:ext cx="449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Автомобиль опаснее пешехода в 3406 раз!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249" y="2015042"/>
            <a:ext cx="1843811" cy="1336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28995" y="5136186"/>
            <a:ext cx="655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Кому необходимо меньше места для остановки?</a:t>
            </a:r>
          </a:p>
          <a:p>
            <a:pPr algn="ctr"/>
            <a:r>
              <a:rPr lang="ru-RU" b="1" dirty="0"/>
              <a:t>Нет безопасных условий при переходе проезжей части дороги!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56406" y="5929981"/>
            <a:ext cx="8540500" cy="727894"/>
            <a:chOff x="356406" y="5564893"/>
            <a:chExt cx="8540500" cy="727894"/>
          </a:xfrm>
        </p:grpSpPr>
        <p:sp>
          <p:nvSpPr>
            <p:cNvPr id="20" name="TextBox 19"/>
            <p:cNvSpPr txBox="1"/>
            <p:nvPr/>
          </p:nvSpPr>
          <p:spPr>
            <a:xfrm>
              <a:off x="356406" y="5630904"/>
              <a:ext cx="8526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Поэтому алгоритмы, используемые детьми, для перехода проезжей части дороги </a:t>
              </a:r>
              <a:r>
                <a:rPr lang="ru-RU" i="1" dirty="0"/>
                <a:t>(даже на разрешающий сигнал светофора) </a:t>
              </a:r>
              <a:r>
                <a:rPr lang="ru-RU" dirty="0"/>
                <a:t>должны начинаться со слов </a:t>
              </a:r>
              <a:r>
                <a:rPr lang="ru-RU" b="1" dirty="0"/>
                <a:t>СТОЙ!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0114" y="5564893"/>
              <a:ext cx="8526792" cy="727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Не знание ПДД и возможностей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254011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699" y="1847545"/>
            <a:ext cx="66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Остановочный путь автомобиля при экстренном торможении*!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133" y="5039713"/>
            <a:ext cx="859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Применение водителем экстренного торможения всегда сопровождается характерным звуком!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292459" y="5696461"/>
            <a:ext cx="8611700" cy="859009"/>
            <a:chOff x="243982" y="5171182"/>
            <a:chExt cx="8611700" cy="859009"/>
          </a:xfrm>
        </p:grpSpPr>
        <p:sp>
          <p:nvSpPr>
            <p:cNvPr id="42" name="TextBox 41"/>
            <p:cNvSpPr txBox="1"/>
            <p:nvPr/>
          </p:nvSpPr>
          <p:spPr>
            <a:xfrm>
              <a:off x="243982" y="5273383"/>
              <a:ext cx="8526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Поэтому алгоритмы, используемые детьми, для перехода проезжей части дороги </a:t>
              </a:r>
              <a:r>
                <a:rPr lang="ru-RU" i="1" dirty="0"/>
                <a:t>(даже на разрешающий сигнал светофора) </a:t>
              </a:r>
              <a:r>
                <a:rPr lang="ru-RU" dirty="0"/>
                <a:t>должны содержать части </a:t>
              </a:r>
              <a:r>
                <a:rPr lang="ru-RU" b="1" dirty="0"/>
                <a:t>СЛУШАЙ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28890" y="5171182"/>
              <a:ext cx="8526792" cy="8590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30769" y="3634978"/>
            <a:ext cx="8610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*Экстренное торможение </a:t>
            </a:r>
            <a:r>
              <a:rPr lang="ru-RU" sz="1600" dirty="0"/>
              <a:t>— торможение, применяемое для остановки транспортного средства, при критических ситуациях, связанных с </a:t>
            </a:r>
            <a:r>
              <a:rPr lang="ru-RU" sz="1600" b="1" dirty="0"/>
              <a:t>дефицитом времени(избытком скорости) и расстояния.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7283" y="2228789"/>
            <a:ext cx="8769623" cy="1124148"/>
            <a:chOff x="127283" y="2228789"/>
            <a:chExt cx="8769623" cy="112414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7283" y="2228789"/>
              <a:ext cx="8769623" cy="1079143"/>
              <a:chOff x="127283" y="2772626"/>
              <a:chExt cx="8769623" cy="1079143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27283" y="2789687"/>
                <a:ext cx="1219201" cy="646714"/>
                <a:chOff x="987255" y="2602217"/>
                <a:chExt cx="1219201" cy="646714"/>
              </a:xfrm>
            </p:grpSpPr>
            <p:pic>
              <p:nvPicPr>
                <p:cNvPr id="34" name="Изображение 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987255" y="2602217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35" name="Овал 34"/>
                <p:cNvSpPr/>
                <p:nvPr/>
              </p:nvSpPr>
              <p:spPr>
                <a:xfrm>
                  <a:off x="1880517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1234069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1122036" y="2906667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с одним усеченным и одним скругленным углом 37"/>
                <p:cNvSpPr/>
                <p:nvPr/>
              </p:nvSpPr>
              <p:spPr>
                <a:xfrm>
                  <a:off x="2048461" y="2893896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39699" y="3436401"/>
                <a:ext cx="8657207" cy="41536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араллелограмм 13"/>
              <p:cNvSpPr/>
              <p:nvPr/>
            </p:nvSpPr>
            <p:spPr>
              <a:xfrm>
                <a:off x="8072752" y="3769204"/>
                <a:ext cx="250175" cy="45719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араллелограмм 14"/>
              <p:cNvSpPr/>
              <p:nvPr/>
            </p:nvSpPr>
            <p:spPr>
              <a:xfrm>
                <a:off x="8096749" y="3687534"/>
                <a:ext cx="250175" cy="45719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араллелограмм 15"/>
              <p:cNvSpPr/>
              <p:nvPr/>
            </p:nvSpPr>
            <p:spPr>
              <a:xfrm>
                <a:off x="8119645" y="3607609"/>
                <a:ext cx="250175" cy="45719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араллелограмм 16"/>
              <p:cNvSpPr/>
              <p:nvPr/>
            </p:nvSpPr>
            <p:spPr>
              <a:xfrm>
                <a:off x="8140466" y="3530579"/>
                <a:ext cx="250175" cy="45719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араллелограмм 17"/>
              <p:cNvSpPr/>
              <p:nvPr/>
            </p:nvSpPr>
            <p:spPr>
              <a:xfrm>
                <a:off x="8158275" y="3455003"/>
                <a:ext cx="250175" cy="45719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7046352" y="2818660"/>
                <a:ext cx="1219201" cy="646714"/>
                <a:chOff x="3969569" y="2801430"/>
                <a:chExt cx="1219201" cy="646714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4855661" y="3238586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4209213" y="3238586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9" name="Группа 28"/>
                <p:cNvGrpSpPr/>
                <p:nvPr/>
              </p:nvGrpSpPr>
              <p:grpSpPr>
                <a:xfrm rot="453193">
                  <a:off x="3969569" y="2801430"/>
                  <a:ext cx="1219201" cy="646714"/>
                  <a:chOff x="3962399" y="2801430"/>
                  <a:chExt cx="1219201" cy="646714"/>
                </a:xfrm>
              </p:grpSpPr>
              <p:pic>
                <p:nvPicPr>
                  <p:cNvPr id="31" name="Изображение 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7059" b="37059" l="5060" r="1830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99" t="23763" r="82402" b="62818"/>
                  <a:stretch/>
                </p:blipFill>
                <p:spPr>
                  <a:xfrm>
                    <a:off x="3962399" y="2801430"/>
                    <a:ext cx="1219201" cy="646714"/>
                  </a:xfrm>
                  <a:prstGeom prst="rect">
                    <a:avLst/>
                  </a:prstGeom>
                </p:spPr>
              </p:pic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097180" y="3105880"/>
                    <a:ext cx="86096" cy="6130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Прямоугольник с одним усеченным и одним скругленным углом 32"/>
                  <p:cNvSpPr/>
                  <p:nvPr/>
                </p:nvSpPr>
                <p:spPr>
                  <a:xfrm>
                    <a:off x="5023605" y="3093109"/>
                    <a:ext cx="122601" cy="86843"/>
                  </a:xfrm>
                  <a:prstGeom prst="snip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0" name="Нашивка 29"/>
                <p:cNvSpPr/>
                <p:nvPr/>
              </p:nvSpPr>
              <p:spPr>
                <a:xfrm rot="588856">
                  <a:off x="3979209" y="2997483"/>
                  <a:ext cx="112595" cy="106746"/>
                </a:xfrm>
                <a:prstGeom prst="chevr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3926187" y="2772626"/>
                <a:ext cx="1219201" cy="646714"/>
                <a:chOff x="987255" y="2602217"/>
                <a:chExt cx="1219201" cy="646714"/>
              </a:xfrm>
            </p:grpSpPr>
            <p:pic>
              <p:nvPicPr>
                <p:cNvPr id="22" name="Изображение 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987255" y="2602217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23" name="Овал 22"/>
                <p:cNvSpPr/>
                <p:nvPr/>
              </p:nvSpPr>
              <p:spPr>
                <a:xfrm>
                  <a:off x="1880517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1234069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122036" y="2906667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с одним усеченным и одним скругленным углом 25"/>
                <p:cNvSpPr/>
                <p:nvPr/>
              </p:nvSpPr>
              <p:spPr>
                <a:xfrm>
                  <a:off x="2048461" y="2893896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Нашивка 20"/>
              <p:cNvSpPr/>
              <p:nvPr/>
            </p:nvSpPr>
            <p:spPr>
              <a:xfrm>
                <a:off x="3916326" y="3063852"/>
                <a:ext cx="109248" cy="145347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44289" y="2354199"/>
              <a:ext cx="2142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Скорость постоянна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08906" y="2332357"/>
              <a:ext cx="139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Замедление</a:t>
              </a:r>
            </a:p>
          </p:txBody>
        </p:sp>
        <p:cxnSp>
          <p:nvCxnSpPr>
            <p:cNvPr id="45" name="Прямая соединительная линия 44"/>
            <p:cNvCxnSpPr>
              <a:stCxn id="13" idx="0"/>
              <a:endCxn id="13" idx="2"/>
            </p:cNvCxnSpPr>
            <p:nvPr/>
          </p:nvCxnSpPr>
          <p:spPr>
            <a:xfrm>
              <a:off x="4568303" y="2892564"/>
              <a:ext cx="0" cy="4153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59891" y="2931771"/>
              <a:ext cx="394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Путь за время реагирования водителя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64655" y="291818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Тормозной путь</a:t>
              </a:r>
            </a:p>
          </p:txBody>
        </p:sp>
        <p:grpSp>
          <p:nvGrpSpPr>
            <p:cNvPr id="48" name="Группа 47"/>
            <p:cNvGrpSpPr/>
            <p:nvPr/>
          </p:nvGrpSpPr>
          <p:grpSpPr>
            <a:xfrm flipH="1">
              <a:off x="8322968" y="2648277"/>
              <a:ext cx="390432" cy="704660"/>
              <a:chOff x="-3113903" y="148902"/>
              <a:chExt cx="3138617" cy="5664646"/>
            </a:xfrm>
          </p:grpSpPr>
          <p:pic>
            <p:nvPicPr>
              <p:cNvPr id="49" name="Picture 4" descr="https://imageog.flaticon.com/icons/png/512/177/177873.png?size=1200x630f&amp;pad=10,10,10,10&amp;ext=png&amp;bg=FFFFFFF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37" t="18976" r="38904"/>
              <a:stretch/>
            </p:blipFill>
            <p:spPr bwMode="auto">
              <a:xfrm>
                <a:off x="-3113903" y="951470"/>
                <a:ext cx="3138617" cy="4862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Овал 49"/>
              <p:cNvSpPr/>
              <p:nvPr/>
            </p:nvSpPr>
            <p:spPr>
              <a:xfrm>
                <a:off x="-1816443" y="148902"/>
                <a:ext cx="841503" cy="841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</a:t>
            </a:r>
          </a:p>
          <a:p>
            <a:r>
              <a:rPr lang="ru-RU" b="1" dirty="0"/>
              <a:t>Оценка скорости и расстояния.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081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699" y="1847545"/>
            <a:ext cx="66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Остановочный путь автомобиля при экстренном торможении*!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7283" y="2228789"/>
            <a:ext cx="8769623" cy="1079143"/>
            <a:chOff x="127283" y="2772626"/>
            <a:chExt cx="8769623" cy="107914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7283" y="2789687"/>
              <a:ext cx="1219201" cy="646714"/>
              <a:chOff x="987255" y="2602217"/>
              <a:chExt cx="1219201" cy="646714"/>
            </a:xfrm>
          </p:grpSpPr>
          <p:pic>
            <p:nvPicPr>
              <p:cNvPr id="33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с одним усеченным и одним скругленным углом 36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239699" y="3436401"/>
              <a:ext cx="8657207" cy="415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8072752" y="376920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8096749" y="368753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8119645" y="360760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8140466" y="353057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8158275" y="345500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046352" y="2818660"/>
              <a:ext cx="1219201" cy="646714"/>
              <a:chOff x="3969569" y="2801430"/>
              <a:chExt cx="1219201" cy="64671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855661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209213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 rot="453193">
                <a:off x="3969569" y="2801430"/>
                <a:ext cx="1219201" cy="646714"/>
                <a:chOff x="3962399" y="2801430"/>
                <a:chExt cx="1219201" cy="646714"/>
              </a:xfrm>
            </p:grpSpPr>
            <p:pic>
              <p:nvPicPr>
                <p:cNvPr id="30" name="Изображение 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3962399" y="2801430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4097180" y="3105880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с одним усеченным и одним скругленным углом 31"/>
                <p:cNvSpPr/>
                <p:nvPr/>
              </p:nvSpPr>
              <p:spPr>
                <a:xfrm>
                  <a:off x="5023605" y="3093109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Нашивка 28"/>
              <p:cNvSpPr/>
              <p:nvPr/>
            </p:nvSpPr>
            <p:spPr>
              <a:xfrm rot="588856">
                <a:off x="3979209" y="2997483"/>
                <a:ext cx="112595" cy="106746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926187" y="2772626"/>
              <a:ext cx="1219201" cy="646714"/>
              <a:chOff x="987255" y="2602217"/>
              <a:chExt cx="1219201" cy="646714"/>
            </a:xfrm>
          </p:grpSpPr>
          <p:pic>
            <p:nvPicPr>
              <p:cNvPr id="21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с одним усеченным и одним скругленным углом 24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Нашивка 19"/>
            <p:cNvSpPr/>
            <p:nvPr/>
          </p:nvSpPr>
          <p:spPr>
            <a:xfrm>
              <a:off x="3916326" y="3063852"/>
              <a:ext cx="109248" cy="14534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8" name="Изображение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28" b="55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4" t="29492" r="9825" b="62048"/>
          <a:stretch/>
        </p:blipFill>
        <p:spPr>
          <a:xfrm>
            <a:off x="276178" y="3297317"/>
            <a:ext cx="4366380" cy="3603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699" y="3823470"/>
            <a:ext cx="53981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Путь пройденный автомобилем за время реагирования водителя зависит от скорости движения и времени необходимого на:</a:t>
            </a:r>
          </a:p>
          <a:p>
            <a:pPr marL="342900" indent="-342900">
              <a:buAutoNum type="arabicPeriod"/>
            </a:pPr>
            <a:r>
              <a:rPr lang="ru-RU" sz="1600" dirty="0"/>
              <a:t>Реакция водителя</a:t>
            </a:r>
          </a:p>
          <a:p>
            <a:r>
              <a:rPr lang="ru-RU" sz="1600" i="1" dirty="0"/>
              <a:t>много факторов влияния время переменно (от 0.7 сек. до 1.5 сек)</a:t>
            </a:r>
            <a:endParaRPr lang="ru-RU" sz="1600" b="1" dirty="0"/>
          </a:p>
          <a:p>
            <a:r>
              <a:rPr lang="ru-RU" sz="1600" dirty="0"/>
              <a:t>2.   Переноса ноги с газа на тормоз </a:t>
            </a:r>
          </a:p>
          <a:p>
            <a:r>
              <a:rPr lang="ru-RU" sz="1600" i="1" dirty="0"/>
              <a:t>время стремится к постоянному значению (0.5 сек)</a:t>
            </a:r>
          </a:p>
          <a:p>
            <a:r>
              <a:rPr lang="ru-RU" sz="1600" dirty="0"/>
              <a:t>3.   Срабатывание тормозной системы</a:t>
            </a:r>
          </a:p>
          <a:p>
            <a:r>
              <a:rPr lang="ru-RU" sz="1600" i="1" dirty="0"/>
              <a:t>время стремится к постоянному значению (0.5 сек)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544289" y="2354199"/>
            <a:ext cx="214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Скорость постоянна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8906" y="2332357"/>
            <a:ext cx="139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Замедление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75407" y="4395336"/>
            <a:ext cx="3208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Итого: от 1.7 сек. до 2.5 сек или</a:t>
            </a:r>
          </a:p>
          <a:p>
            <a:r>
              <a:rPr lang="ru-RU" sz="1600" dirty="0"/>
              <a:t>при начальной скорости 60 км/ч от  28 м. до 41 м. – автомобиль преодолеет, не снижая скорость, с момента обнаружения опасности до начала замедления.</a:t>
            </a:r>
          </a:p>
          <a:p>
            <a:r>
              <a:rPr lang="ru-RU" sz="1600" dirty="0"/>
              <a:t>Не учитывается не водителями не пешеходами!</a:t>
            </a:r>
          </a:p>
        </p:txBody>
      </p:sp>
      <p:grpSp>
        <p:nvGrpSpPr>
          <p:cNvPr id="43" name="Группа 42"/>
          <p:cNvGrpSpPr/>
          <p:nvPr/>
        </p:nvGrpSpPr>
        <p:grpSpPr>
          <a:xfrm flipH="1">
            <a:off x="8322968" y="2648277"/>
            <a:ext cx="390432" cy="704660"/>
            <a:chOff x="-3113903" y="148902"/>
            <a:chExt cx="3138617" cy="5664646"/>
          </a:xfrm>
        </p:grpSpPr>
        <p:pic>
          <p:nvPicPr>
            <p:cNvPr id="44" name="Picture 4" descr="https://imageog.flaticon.com/icons/png/512/177/177873.png?size=1200x630f&amp;pad=10,10,10,10&amp;ext=png&amp;bg=FFFFFFF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7" t="18976" r="38904"/>
            <a:stretch/>
          </p:blipFill>
          <p:spPr bwMode="auto">
            <a:xfrm>
              <a:off x="-3113903" y="951470"/>
              <a:ext cx="3138617" cy="486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Овал 44"/>
            <p:cNvSpPr/>
            <p:nvPr/>
          </p:nvSpPr>
          <p:spPr>
            <a:xfrm>
              <a:off x="-1816443" y="148902"/>
              <a:ext cx="841503" cy="841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</p:spTree>
    <p:extLst>
      <p:ext uri="{BB962C8B-B14F-4D97-AF65-F5344CB8AC3E}">
        <p14:creationId xmlns:p14="http://schemas.microsoft.com/office/powerpoint/2010/main" val="351411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99" y="1376503"/>
            <a:ext cx="682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Факторы влияющие на возможности реагирования водителя</a:t>
            </a:r>
          </a:p>
          <a:p>
            <a:r>
              <a:rPr lang="ru-RU" i="1" dirty="0"/>
              <a:t>Дополнительное время к основному(от 0.7 сек. до 1.5 сек)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914" y="2399576"/>
            <a:ext cx="2407359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x.autoniks.ru/uploads/news/images/finish/28adee563fb3f7e1de3727bb3a8b5e2c215fdd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069" y="2399576"/>
            <a:ext cx="1905047" cy="189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eb-images.chacha.com/images/Gallery/5064/what-are-the-easiest-ways-to-make-other-drivers-hate-you-1270692547-nov-8-2012-1-6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189" y="2399576"/>
            <a:ext cx="1701000" cy="189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okoltat.ru/wp-content/uploads/2014/08/3_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28" y="4483462"/>
            <a:ext cx="1960371" cy="189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2877" y="4483462"/>
            <a:ext cx="2449220" cy="185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055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99" y="1847545"/>
            <a:ext cx="66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Остановочный путь автомобиля при экстренном торможении*!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27283" y="2228789"/>
            <a:ext cx="8769623" cy="1079143"/>
            <a:chOff x="127283" y="2772626"/>
            <a:chExt cx="8769623" cy="107914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27283" y="2789687"/>
              <a:ext cx="1219201" cy="646714"/>
              <a:chOff x="987255" y="2602217"/>
              <a:chExt cx="1219201" cy="646714"/>
            </a:xfrm>
          </p:grpSpPr>
          <p:pic>
            <p:nvPicPr>
              <p:cNvPr id="30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с одним усеченным и одним скругленным углом 33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239699" y="3436401"/>
              <a:ext cx="8657207" cy="415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8072752" y="376920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8096749" y="368753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8119645" y="360760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8140466" y="353057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8158275" y="345500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7046352" y="2818660"/>
              <a:ext cx="1219201" cy="646714"/>
              <a:chOff x="3969569" y="2801430"/>
              <a:chExt cx="1219201" cy="646714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4855661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4209213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 rot="453193">
                <a:off x="3969569" y="2801430"/>
                <a:ext cx="1219201" cy="646714"/>
                <a:chOff x="3962399" y="2801430"/>
                <a:chExt cx="1219201" cy="646714"/>
              </a:xfrm>
            </p:grpSpPr>
            <p:pic>
              <p:nvPicPr>
                <p:cNvPr id="27" name="Изображение 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3962399" y="2801430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28" name="Прямоугольник 27"/>
                <p:cNvSpPr/>
                <p:nvPr/>
              </p:nvSpPr>
              <p:spPr>
                <a:xfrm>
                  <a:off x="4097180" y="3105880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с одним усеченным и одним скругленным углом 28"/>
                <p:cNvSpPr/>
                <p:nvPr/>
              </p:nvSpPr>
              <p:spPr>
                <a:xfrm>
                  <a:off x="5023605" y="3093109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" name="Нашивка 25"/>
              <p:cNvSpPr/>
              <p:nvPr/>
            </p:nvSpPr>
            <p:spPr>
              <a:xfrm rot="588856">
                <a:off x="3979209" y="2997483"/>
                <a:ext cx="112595" cy="106746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926187" y="2772626"/>
              <a:ext cx="1219201" cy="646714"/>
              <a:chOff x="987255" y="2602217"/>
              <a:chExt cx="1219201" cy="646714"/>
            </a:xfrm>
          </p:grpSpPr>
          <p:pic>
            <p:nvPicPr>
              <p:cNvPr id="18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с одним усеченным и одним скругленным углом 21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Нашивка 16"/>
            <p:cNvSpPr/>
            <p:nvPr/>
          </p:nvSpPr>
          <p:spPr>
            <a:xfrm>
              <a:off x="3916326" y="3063852"/>
              <a:ext cx="109248" cy="14534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44289" y="2354199"/>
            <a:ext cx="214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Скорость постоянна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8906" y="2332357"/>
            <a:ext cx="139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Замедление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32007" y="3341161"/>
            <a:ext cx="3431265" cy="27022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38987" y="3341161"/>
            <a:ext cx="282222" cy="259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383349" y="3340452"/>
            <a:ext cx="282222" cy="259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407829" y="3363116"/>
            <a:ext cx="225778" cy="2257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867209" y="3368674"/>
            <a:ext cx="225778" cy="22577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48160" y="2904116"/>
            <a:ext cx="405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 скорости 60 км/ч от  28 м. до 41 м</a:t>
            </a:r>
          </a:p>
        </p:txBody>
      </p:sp>
      <p:pic>
        <p:nvPicPr>
          <p:cNvPr id="43" name="Picture 4" descr="https://xn--46-mlclk1bdi.xn--p1ai/image/cache/data/catalog03/1297-350x3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4" y="5552428"/>
            <a:ext cx="866891" cy="8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s://xn--46-mlclk1bdi.xn--p1ai/image/cache/data/catalog03/1299-350x3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9" y="4811203"/>
            <a:ext cx="817588" cy="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https://xn--46-mlclk1bdi.xn--p1ai/image/cache/data/catalog03/1301-350x3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6" y="3928447"/>
            <a:ext cx="844446" cy="8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1517" y="3354241"/>
            <a:ext cx="506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Тормозной путь легкового автомобиля </a:t>
            </a:r>
          </a:p>
          <a:p>
            <a:r>
              <a:rPr lang="ru-RU" b="1" dirty="0"/>
              <a:t>при экстренном торможении на сухом асфальте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59106" y="4169940"/>
            <a:ext cx="12564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20.2 метра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8.9 метра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2.2 метра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40909" y="4007473"/>
            <a:ext cx="376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Длинна тормозного пути зависит от: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03925" y="4436633"/>
            <a:ext cx="4576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Начальной скорости автомобиля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Дорожного покрытия (погодных условий)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Технического состояния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Уклона дороги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Способа торможения</a:t>
            </a:r>
          </a:p>
        </p:txBody>
      </p:sp>
      <p:grpSp>
        <p:nvGrpSpPr>
          <p:cNvPr id="50" name="Группа 49"/>
          <p:cNvGrpSpPr/>
          <p:nvPr/>
        </p:nvGrpSpPr>
        <p:grpSpPr>
          <a:xfrm flipH="1">
            <a:off x="8322968" y="2648277"/>
            <a:ext cx="390432" cy="704660"/>
            <a:chOff x="-3113903" y="148902"/>
            <a:chExt cx="3138617" cy="5664646"/>
          </a:xfrm>
        </p:grpSpPr>
        <p:pic>
          <p:nvPicPr>
            <p:cNvPr id="51" name="Picture 4" descr="https://imageog.flaticon.com/icons/png/512/177/177873.png?size=1200x630f&amp;pad=10,10,10,10&amp;ext=png&amp;bg=FFFFFFF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7" t="18976" r="38904"/>
            <a:stretch/>
          </p:blipFill>
          <p:spPr bwMode="auto">
            <a:xfrm>
              <a:off x="-3113903" y="951470"/>
              <a:ext cx="3138617" cy="486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Овал 51"/>
            <p:cNvSpPr/>
            <p:nvPr/>
          </p:nvSpPr>
          <p:spPr>
            <a:xfrm>
              <a:off x="-1816443" y="148902"/>
              <a:ext cx="841503" cy="841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</p:spTree>
    <p:extLst>
      <p:ext uri="{BB962C8B-B14F-4D97-AF65-F5344CB8AC3E}">
        <p14:creationId xmlns:p14="http://schemas.microsoft.com/office/powerpoint/2010/main" val="107945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699" y="1847545"/>
            <a:ext cx="66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Остановочный путь автомобиля при экстренном торможении*!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7283" y="2228789"/>
            <a:ext cx="8769623" cy="1079143"/>
            <a:chOff x="127283" y="2772626"/>
            <a:chExt cx="8769623" cy="107914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7283" y="2789687"/>
              <a:ext cx="1219201" cy="646714"/>
              <a:chOff x="987255" y="2602217"/>
              <a:chExt cx="1219201" cy="646714"/>
            </a:xfrm>
          </p:grpSpPr>
          <p:pic>
            <p:nvPicPr>
              <p:cNvPr id="33" name="Изображение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с одним усеченным и одним скругленным углом 36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239699" y="3436401"/>
              <a:ext cx="8657207" cy="415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8072752" y="376920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8096749" y="368753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8119645" y="360760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8140466" y="353057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8158275" y="345500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046352" y="2818660"/>
              <a:ext cx="1219201" cy="646714"/>
              <a:chOff x="3969569" y="2801430"/>
              <a:chExt cx="1219201" cy="64671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855661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209213" y="3238586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 rot="453193">
                <a:off x="3969569" y="2801430"/>
                <a:ext cx="1219201" cy="646714"/>
                <a:chOff x="3962399" y="2801430"/>
                <a:chExt cx="1219201" cy="646714"/>
              </a:xfrm>
            </p:grpSpPr>
            <p:pic>
              <p:nvPicPr>
                <p:cNvPr id="30" name="Изображение 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3962399" y="2801430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4097180" y="3105880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с одним усеченным и одним скругленным углом 31"/>
                <p:cNvSpPr/>
                <p:nvPr/>
              </p:nvSpPr>
              <p:spPr>
                <a:xfrm>
                  <a:off x="5023605" y="3093109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Нашивка 28"/>
              <p:cNvSpPr/>
              <p:nvPr/>
            </p:nvSpPr>
            <p:spPr>
              <a:xfrm rot="588856">
                <a:off x="3979209" y="2997483"/>
                <a:ext cx="112595" cy="106746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926187" y="2772626"/>
              <a:ext cx="1219201" cy="646714"/>
              <a:chOff x="987255" y="2602217"/>
              <a:chExt cx="1219201" cy="646714"/>
            </a:xfrm>
          </p:grpSpPr>
          <p:pic>
            <p:nvPicPr>
              <p:cNvPr id="21" name="Изображение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с одним усеченным и одним скругленным углом 24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Нашивка 19"/>
            <p:cNvSpPr/>
            <p:nvPr/>
          </p:nvSpPr>
          <p:spPr>
            <a:xfrm>
              <a:off x="3916326" y="3063852"/>
              <a:ext cx="109248" cy="14534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44289" y="2354199"/>
            <a:ext cx="214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Скорость постоянна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8906" y="2332357"/>
            <a:ext cx="139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Замедление</a:t>
            </a:r>
          </a:p>
        </p:txBody>
      </p:sp>
      <p:sp>
        <p:nvSpPr>
          <p:cNvPr id="40" name="Овал 39"/>
          <p:cNvSpPr/>
          <p:nvPr/>
        </p:nvSpPr>
        <p:spPr>
          <a:xfrm>
            <a:off x="7838987" y="3341161"/>
            <a:ext cx="282222" cy="259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383349" y="3340452"/>
            <a:ext cx="282222" cy="259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48160" y="2904116"/>
            <a:ext cx="341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Остановочный путь автомобиля</a:t>
            </a:r>
          </a:p>
        </p:txBody>
      </p:sp>
      <p:pic>
        <p:nvPicPr>
          <p:cNvPr id="43" name="Picture 4" descr="https://xn--46-mlclk1bdi.xn--p1ai/image/cache/data/catalog03/1297-350x3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73" y="4739187"/>
            <a:ext cx="866891" cy="8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s://xn--46-mlclk1bdi.xn--p1ai/image/cache/data/catalog03/1299-350x3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71" y="4201899"/>
            <a:ext cx="817588" cy="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https://xn--46-mlclk1bdi.xn--p1ai/image/cache/data/catalog03/1301-350x3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84" y="3602286"/>
            <a:ext cx="844446" cy="8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527053" y="3891594"/>
            <a:ext cx="4960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20.2 метра + (28 м. до 41 м.) = от 48.2 до 61.2 м.</a:t>
            </a:r>
          </a:p>
          <a:p>
            <a:endParaRPr lang="ru-RU" b="1" dirty="0"/>
          </a:p>
          <a:p>
            <a:r>
              <a:rPr lang="ru-RU" b="1" dirty="0"/>
              <a:t>8.9 метра + (19 м. до 28 м.) = от 27.9 до 36.9 м.</a:t>
            </a:r>
          </a:p>
          <a:p>
            <a:endParaRPr lang="ru-RU" b="1" dirty="0"/>
          </a:p>
          <a:p>
            <a:r>
              <a:rPr lang="ru-RU" b="1" dirty="0"/>
              <a:t>2.2 метра + (9.5 м. до 14 м.) = от 11.7 до 16.2 м.</a:t>
            </a:r>
          </a:p>
          <a:p>
            <a:endParaRPr lang="ru-RU" b="1" dirty="0"/>
          </a:p>
        </p:txBody>
      </p:sp>
      <p:grpSp>
        <p:nvGrpSpPr>
          <p:cNvPr id="50" name="Группа 49"/>
          <p:cNvGrpSpPr/>
          <p:nvPr/>
        </p:nvGrpSpPr>
        <p:grpSpPr>
          <a:xfrm flipH="1">
            <a:off x="8322968" y="2648277"/>
            <a:ext cx="390432" cy="704660"/>
            <a:chOff x="-3113903" y="148902"/>
            <a:chExt cx="3138617" cy="5664646"/>
          </a:xfrm>
        </p:grpSpPr>
        <p:pic>
          <p:nvPicPr>
            <p:cNvPr id="51" name="Picture 4" descr="https://imageog.flaticon.com/icons/png/512/177/177873.png?size=1200x630f&amp;pad=10,10,10,10&amp;ext=png&amp;bg=FFFFFFF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7" t="18976" r="38904"/>
            <a:stretch/>
          </p:blipFill>
          <p:spPr bwMode="auto">
            <a:xfrm>
              <a:off x="-3113903" y="951470"/>
              <a:ext cx="3138617" cy="486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Овал 51"/>
            <p:cNvSpPr/>
            <p:nvPr/>
          </p:nvSpPr>
          <p:spPr>
            <a:xfrm>
              <a:off x="-1816443" y="148902"/>
              <a:ext cx="841503" cy="8415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</p:spTree>
    <p:extLst>
      <p:ext uri="{BB962C8B-B14F-4D97-AF65-F5344CB8AC3E}">
        <p14:creationId xmlns:p14="http://schemas.microsoft.com/office/powerpoint/2010/main" val="111095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2591607"/>
            <a:ext cx="9144000" cy="3378325"/>
          </a:xfrm>
          <a:prstGeom prst="rect">
            <a:avLst/>
          </a:prstGeom>
        </p:spPr>
      </p:pic>
      <p:pic>
        <p:nvPicPr>
          <p:cNvPr id="5" name="Изображение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699" y="1847545"/>
            <a:ext cx="66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Остановочный путь автомобиля при экстренном торможении*!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698" y="2406941"/>
            <a:ext cx="747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остановочного пути от погодных условий и покрытия дороги.</a:t>
            </a:r>
          </a:p>
        </p:txBody>
      </p:sp>
    </p:spTree>
    <p:extLst>
      <p:ext uri="{BB962C8B-B14F-4D97-AF65-F5344CB8AC3E}">
        <p14:creationId xmlns:p14="http://schemas.microsoft.com/office/powerpoint/2010/main" val="59219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133667" y="1827600"/>
            <a:ext cx="9021907" cy="3251172"/>
            <a:chOff x="133667" y="1827600"/>
            <a:chExt cx="9021907" cy="3251172"/>
          </a:xfrm>
        </p:grpSpPr>
        <p:grpSp>
          <p:nvGrpSpPr>
            <p:cNvPr id="6" name="Группа 5"/>
            <p:cNvGrpSpPr/>
            <p:nvPr/>
          </p:nvGrpSpPr>
          <p:grpSpPr>
            <a:xfrm flipH="1">
              <a:off x="8755479" y="3271407"/>
              <a:ext cx="400095" cy="646714"/>
              <a:chOff x="1806362" y="2602217"/>
              <a:chExt cx="400095" cy="646714"/>
            </a:xfrm>
          </p:grpSpPr>
          <p:pic>
            <p:nvPicPr>
              <p:cNvPr id="7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98" t="23763" r="82402" b="62818"/>
              <a:stretch/>
            </p:blipFill>
            <p:spPr>
              <a:xfrm>
                <a:off x="1806362" y="2602217"/>
                <a:ext cx="400095" cy="646714"/>
              </a:xfrm>
              <a:prstGeom prst="rect">
                <a:avLst/>
              </a:prstGeom>
            </p:spPr>
          </p:pic>
          <p:sp>
            <p:nvSpPr>
              <p:cNvPr id="8" name="Овал 7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с одним усеченным и одним скругленным углом 8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33667" y="3235263"/>
              <a:ext cx="1219201" cy="646714"/>
              <a:chOff x="987255" y="2602217"/>
              <a:chExt cx="1219201" cy="646714"/>
            </a:xfrm>
          </p:grpSpPr>
          <p:pic>
            <p:nvPicPr>
              <p:cNvPr id="11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с одним усеченным и одним скругленным углом 14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Скругленный прямоугольник 15"/>
            <p:cNvSpPr/>
            <p:nvPr/>
          </p:nvSpPr>
          <p:spPr>
            <a:xfrm>
              <a:off x="246083" y="3881977"/>
              <a:ext cx="8657207" cy="415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8079136" y="4214780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/>
            <p:cNvSpPr/>
            <p:nvPr/>
          </p:nvSpPr>
          <p:spPr>
            <a:xfrm>
              <a:off x="8103133" y="4133110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8126029" y="4053185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8146850" y="3976155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8164659" y="390057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134394" y="3481431"/>
              <a:ext cx="109248" cy="14534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Picture 2" descr="http://www.pdd24.com/pdd/img/z5.19.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573" y="2561750"/>
              <a:ext cx="696912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8134760" y="3258662"/>
              <a:ext cx="0" cy="5984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 flipH="1">
              <a:off x="8329352" y="3632503"/>
              <a:ext cx="390432" cy="704660"/>
              <a:chOff x="-3113903" y="148902"/>
              <a:chExt cx="3138617" cy="5664646"/>
            </a:xfrm>
          </p:grpSpPr>
          <p:pic>
            <p:nvPicPr>
              <p:cNvPr id="26" name="Picture 4" descr="https://imageog.flaticon.com/icons/png/512/177/177873.png?size=1200x630f&amp;pad=10,10,10,10&amp;ext=png&amp;bg=FFFFFFF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37" t="18976" r="38904"/>
              <a:stretch/>
            </p:blipFill>
            <p:spPr bwMode="auto">
              <a:xfrm>
                <a:off x="-3113903" y="951470"/>
                <a:ext cx="3138617" cy="4862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-1816443" y="148902"/>
                <a:ext cx="841503" cy="841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39699" y="1827600"/>
              <a:ext cx="2679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Решения для пешеходов</a:t>
              </a: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H="1">
              <a:off x="1340573" y="4404776"/>
              <a:ext cx="720551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7765278" y="4664265"/>
              <a:ext cx="112571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4559705" y="4904416"/>
              <a:ext cx="398638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317474" y="3004581"/>
              <a:ext cx="0" cy="1412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72000" y="3120254"/>
              <a:ext cx="0" cy="1784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186843" y="4235283"/>
              <a:ext cx="348712" cy="348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8226347" y="4480240"/>
              <a:ext cx="348712" cy="348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869958" y="4730060"/>
              <a:ext cx="348712" cy="348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4094" y="2134695"/>
              <a:ext cx="18570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/>
                <a:t>Место где заметил</a:t>
              </a:r>
            </a:p>
            <a:p>
              <a:pPr algn="ctr"/>
              <a:r>
                <a:rPr lang="ru-RU" sz="1600" b="1" dirty="0"/>
                <a:t> автомобиль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1317474" y="3554104"/>
              <a:ext cx="325452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Скругленный прямоугольник 39"/>
            <p:cNvSpPr/>
            <p:nvPr/>
          </p:nvSpPr>
          <p:spPr>
            <a:xfrm>
              <a:off x="1980815" y="2138112"/>
              <a:ext cx="2027048" cy="62710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 стрелкой 40"/>
            <p:cNvCxnSpPr>
              <a:stCxn id="40" idx="2"/>
            </p:cNvCxnSpPr>
            <p:nvPr/>
          </p:nvCxnSpPr>
          <p:spPr>
            <a:xfrm flipH="1">
              <a:off x="1319467" y="2765219"/>
              <a:ext cx="1674872" cy="2393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40" idx="2"/>
            </p:cNvCxnSpPr>
            <p:nvPr/>
          </p:nvCxnSpPr>
          <p:spPr>
            <a:xfrm>
              <a:off x="2994339" y="2765219"/>
              <a:ext cx="1579653" cy="3550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701287" y="3184738"/>
              <a:ext cx="253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Скорость приближения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41781" y="5576371"/>
            <a:ext cx="8410393" cy="979560"/>
            <a:chOff x="380481" y="5148056"/>
            <a:chExt cx="8410393" cy="979560"/>
          </a:xfrm>
        </p:grpSpPr>
        <p:sp>
          <p:nvSpPr>
            <p:cNvPr id="44" name="TextBox 43"/>
            <p:cNvSpPr txBox="1"/>
            <p:nvPr/>
          </p:nvSpPr>
          <p:spPr>
            <a:xfrm>
              <a:off x="436165" y="5204286"/>
              <a:ext cx="8247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Поэтому алгоритмы, используемые детьми, для перехода проезжей части дороги </a:t>
              </a:r>
              <a:r>
                <a:rPr lang="ru-RU" i="1" dirty="0"/>
                <a:t>(даже на разрешающий сигнал светофора) </a:t>
              </a:r>
              <a:r>
                <a:rPr lang="ru-RU" dirty="0"/>
                <a:t>должны содержать части </a:t>
              </a:r>
              <a:r>
                <a:rPr lang="ru-RU" b="1" dirty="0"/>
                <a:t>СМОТРИ (На лево – на право и вновь налево).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80481" y="5148056"/>
              <a:ext cx="8410393" cy="9686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 Оценка скорости и расстояния.</a:t>
            </a:r>
          </a:p>
          <a:p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</p:spTree>
    <p:extLst>
      <p:ext uri="{BB962C8B-B14F-4D97-AF65-F5344CB8AC3E}">
        <p14:creationId xmlns:p14="http://schemas.microsoft.com/office/powerpoint/2010/main" val="251024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1415524"/>
            <a:ext cx="8691558" cy="489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9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pic>
        <p:nvPicPr>
          <p:cNvPr id="5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926044" y="3719293"/>
            <a:ext cx="397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Пешеход оценивает в первую очередь удаление автомобиля, а не его скорость.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0980" y="3652123"/>
            <a:ext cx="3827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Водитель, в большинстве случаев, реагирует только на появление пешехода в зоне перехода. И не готов к торможению.*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30980" y="1843348"/>
            <a:ext cx="8769623" cy="1787383"/>
            <a:chOff x="130980" y="1843348"/>
            <a:chExt cx="8769623" cy="178738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30980" y="2540204"/>
              <a:ext cx="1219201" cy="646714"/>
              <a:chOff x="987255" y="2602217"/>
              <a:chExt cx="1219201" cy="646714"/>
            </a:xfrm>
          </p:grpSpPr>
          <p:pic>
            <p:nvPicPr>
              <p:cNvPr id="8" name="Изображение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с одним усеченным и одним скругленным углом 11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243396" y="3186918"/>
              <a:ext cx="8657207" cy="415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8076449" y="3519721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8100446" y="3438051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8123342" y="3358126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8144163" y="3281096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/>
            <p:cNvSpPr/>
            <p:nvPr/>
          </p:nvSpPr>
          <p:spPr>
            <a:xfrm>
              <a:off x="8161972" y="3205520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://www.pdd24.com/pdd/img/z5.19.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86" y="1866691"/>
              <a:ext cx="696912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8132073" y="2563603"/>
              <a:ext cx="0" cy="5984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 flipH="1">
              <a:off x="8322968" y="2926071"/>
              <a:ext cx="390432" cy="704660"/>
              <a:chOff x="-3113903" y="148902"/>
              <a:chExt cx="3138617" cy="5664646"/>
            </a:xfrm>
          </p:grpSpPr>
          <p:pic>
            <p:nvPicPr>
              <p:cNvPr id="24" name="Picture 4" descr="https://imageog.flaticon.com/icons/png/512/177/177873.png?size=1200x630f&amp;pad=10,10,10,10&amp;ext=png&amp;bg=FFFFFFF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37" t="18976" r="38904"/>
              <a:stretch/>
            </p:blipFill>
            <p:spPr bwMode="auto">
              <a:xfrm>
                <a:off x="-3113903" y="951470"/>
                <a:ext cx="3138617" cy="4862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-1816443" y="148902"/>
                <a:ext cx="841503" cy="841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066892" y="1843348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Ошибки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9034" y="9910573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1F497D"/>
                </a:solidFill>
                <a:latin typeface="Arial Narrow" panose="020B0606020202030204" pitchFamily="34" charset="0"/>
              </a:rPr>
              <a:t>Источник: Полевые исследования, Экспертный центр, «Движение без опасности» 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20136" r="-1307" b="17415"/>
          <a:stretch/>
        </p:blipFill>
        <p:spPr>
          <a:xfrm>
            <a:off x="351857" y="5154890"/>
            <a:ext cx="2944812" cy="136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287061" y="5001896"/>
            <a:ext cx="5629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*В рамках полевых испытаний было проанализировано поведение автовладельцев на нерегулируемых перекрестках. В результате замеров: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/>
              <a:t>Средняя скорость</a:t>
            </a:r>
            <a:r>
              <a:rPr lang="ru-RU" sz="1400" i="1" dirty="0"/>
              <a:t> в момент отсутствия пешехода перед пешеходным переходом составила </a:t>
            </a:r>
            <a:r>
              <a:rPr lang="ru-RU" sz="1400" b="1" i="1" dirty="0"/>
              <a:t>59, 4 км/ч.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/>
              <a:t>Максимальная скорость</a:t>
            </a:r>
            <a:r>
              <a:rPr lang="ru-RU" sz="1400" i="1" dirty="0"/>
              <a:t>, составила </a:t>
            </a:r>
            <a:r>
              <a:rPr lang="ru-RU" sz="1400" b="1" i="1" dirty="0"/>
              <a:t>94 км/ч </a:t>
            </a:r>
            <a:r>
              <a:rPr lang="ru-RU" sz="1400" i="1" dirty="0"/>
              <a:t>при разрешенных 60 км/ч. </a:t>
            </a:r>
            <a:r>
              <a:rPr lang="ru-RU" sz="1400" b="1" i="1" dirty="0"/>
              <a:t>Минимальное значение</a:t>
            </a:r>
            <a:r>
              <a:rPr lang="ru-RU" sz="1400" i="1" dirty="0"/>
              <a:t>– </a:t>
            </a:r>
            <a:r>
              <a:rPr lang="ru-RU" sz="1400" b="1" i="1" dirty="0"/>
              <a:t>29 км/ч.</a:t>
            </a:r>
            <a:r>
              <a:rPr lang="ru-RU" sz="1400" i="1" dirty="0"/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274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565" y="919551"/>
            <a:ext cx="8558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Наша общая Цель: </a:t>
            </a:r>
          </a:p>
          <a:p>
            <a:r>
              <a:rPr lang="ru-RU" sz="2800" dirty="0"/>
              <a:t>Снизить риск вероятности ДТП с участием ДЕТЕЙ.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65" y="3091303"/>
            <a:ext cx="80034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Задачи семинара: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Принять Все возможные меры для уменьшения риска здоровья ребенку;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Получить экспертную часть знаний в области Безопасности Дорожного Движения, для интеграции этих тем в общеобразовательные предметы;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Получить инструмент для вовлечения  внимание детей в процесс изучения и соблюдения Правил Дорожного Движения;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Сформировать мнение необходимости непрерывной практики контроля рисков, возводя эту установку в тренд.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Найти верные установки для формирования верных поведенческих алгоритмов детей на дороге.</a:t>
            </a:r>
          </a:p>
        </p:txBody>
      </p:sp>
    </p:spTree>
    <p:extLst>
      <p:ext uri="{BB962C8B-B14F-4D97-AF65-F5344CB8AC3E}">
        <p14:creationId xmlns:p14="http://schemas.microsoft.com/office/powerpoint/2010/main" val="144380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0242" y="1955674"/>
            <a:ext cx="4246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Чем позже водитель замечает пешехода, тем выше риск аварии.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784" y="2602005"/>
            <a:ext cx="43117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Предметы, ограничивающие видимость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на пешеходном переходе: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Припаркованные автомобили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Кусты и ограждения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Рекламные щиты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Ремонт дороги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241" y="42379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Общественный транспорт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Выход из – за транспорта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Движение к остановке на проезжей части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Слепые зоны крупных автомобилей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011" y="5335877"/>
            <a:ext cx="35883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Возможности осмотра: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Геометрические особенности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Освещенность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Световозвращающие элементы</a:t>
            </a:r>
          </a:p>
        </p:txBody>
      </p:sp>
      <p:pic>
        <p:nvPicPr>
          <p:cNvPr id="9" name="Picture 2" descr="http://detepe.ru/wp-content/uploads/2016/07/mashiny-priparkovany-u-peshekhodnogo-perekho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1" b="10497"/>
          <a:stretch/>
        </p:blipFill>
        <p:spPr bwMode="auto">
          <a:xfrm>
            <a:off x="5829308" y="2583344"/>
            <a:ext cx="2064389" cy="1333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s://pp.vk.me/c624629/v624629846/c3ea/xkcH6AzwJs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7" y="3800099"/>
            <a:ext cx="2064389" cy="137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ontent.onliner.by/news/2012/09/large/58ae0ea3775c217b286011c52dd9ff7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b="6786"/>
          <a:stretch/>
        </p:blipFill>
        <p:spPr bwMode="auto">
          <a:xfrm>
            <a:off x="5838668" y="5004689"/>
            <a:ext cx="2055028" cy="136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698" y="1324325"/>
            <a:ext cx="865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Пешеход может реализовать свое право на преимущество, только после того, как оценит возможности автомобиля к остановке. Удаленность и скорость. Из 4.5 ПДДРФ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5324" y="2268146"/>
            <a:ext cx="160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Будь заметен!</a:t>
            </a:r>
          </a:p>
        </p:txBody>
      </p:sp>
    </p:spTree>
    <p:extLst>
      <p:ext uri="{BB962C8B-B14F-4D97-AF65-F5344CB8AC3E}">
        <p14:creationId xmlns:p14="http://schemas.microsoft.com/office/powerpoint/2010/main" val="58631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5376" y="1389573"/>
            <a:ext cx="8904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</a:rPr>
              <a:t>Из пункта 4.1: </a:t>
            </a:r>
            <a:r>
              <a:rPr lang="ru-RU" sz="1600" dirty="0">
                <a:solidFill>
                  <a:srgbClr val="333333"/>
                </a:solidFill>
              </a:rPr>
              <a:t>При 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sz="1600" dirty="0" err="1">
                <a:solidFill>
                  <a:srgbClr val="333333"/>
                </a:solidFill>
              </a:rPr>
              <a:t>световозвращающими</a:t>
            </a:r>
            <a:r>
              <a:rPr lang="ru-RU" sz="1600" dirty="0">
                <a:solidFill>
                  <a:srgbClr val="333333"/>
                </a:solidFill>
              </a:rPr>
              <a:t> элементами и обеспечивать видимость этих предметов водителями транспортных средств.</a:t>
            </a:r>
            <a:endParaRPr lang="ru-RU" sz="16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36257" y="2706058"/>
            <a:ext cx="8907105" cy="3132030"/>
            <a:chOff x="270847" y="2968470"/>
            <a:chExt cx="8907105" cy="313203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0847" y="3663665"/>
              <a:ext cx="8907105" cy="2436835"/>
              <a:chOff x="100802" y="2773094"/>
              <a:chExt cx="8907105" cy="2436835"/>
            </a:xfrm>
          </p:grpSpPr>
          <p:pic>
            <p:nvPicPr>
              <p:cNvPr id="17" name="Изображение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12" r="8816" b="6163"/>
              <a:stretch/>
            </p:blipFill>
            <p:spPr>
              <a:xfrm>
                <a:off x="4447482" y="2777924"/>
                <a:ext cx="4560425" cy="2411416"/>
              </a:xfrm>
              <a:prstGeom prst="rect">
                <a:avLst/>
              </a:prstGeom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100802" y="2773094"/>
                <a:ext cx="4702692" cy="2436835"/>
                <a:chOff x="239698" y="3237444"/>
                <a:chExt cx="4702692" cy="2436835"/>
              </a:xfrm>
            </p:grpSpPr>
            <p:sp>
              <p:nvSpPr>
                <p:cNvPr id="19" name="Блок-схема: процесс 18"/>
                <p:cNvSpPr/>
                <p:nvPr/>
              </p:nvSpPr>
              <p:spPr>
                <a:xfrm>
                  <a:off x="339085" y="3237444"/>
                  <a:ext cx="4603305" cy="243683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" name="Группа 19"/>
                <p:cNvGrpSpPr/>
                <p:nvPr/>
              </p:nvGrpSpPr>
              <p:grpSpPr>
                <a:xfrm>
                  <a:off x="4101485" y="3945528"/>
                  <a:ext cx="366047" cy="698816"/>
                  <a:chOff x="1599022" y="3738904"/>
                  <a:chExt cx="891250" cy="1701477"/>
                </a:xfrm>
              </p:grpSpPr>
              <p:pic>
                <p:nvPicPr>
                  <p:cNvPr id="33" name="Изображение 4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8878" b="86480" l="18278" r="39728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96" t="22128" r="62383" b="20420"/>
                  <a:stretch/>
                </p:blipFill>
                <p:spPr>
                  <a:xfrm>
                    <a:off x="1599022" y="3738904"/>
                    <a:ext cx="891250" cy="1701477"/>
                  </a:xfrm>
                  <a:prstGeom prst="rect">
                    <a:avLst/>
                  </a:prstGeom>
                </p:spPr>
              </p:pic>
              <p:sp>
                <p:nvSpPr>
                  <p:cNvPr id="34" name="Овал 33"/>
                  <p:cNvSpPr/>
                  <p:nvPr/>
                </p:nvSpPr>
                <p:spPr>
                  <a:xfrm>
                    <a:off x="1888389" y="3746670"/>
                    <a:ext cx="312516" cy="3125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363244" y="4611087"/>
                  <a:ext cx="4498123" cy="415368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2" name="Изображение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034" t="19813" r="10523" b="68976"/>
                <a:stretch/>
              </p:blipFill>
              <p:spPr>
                <a:xfrm>
                  <a:off x="1918997" y="4650938"/>
                  <a:ext cx="2348445" cy="335666"/>
                </a:xfrm>
                <a:prstGeom prst="rect">
                  <a:avLst/>
                </a:prstGeom>
              </p:spPr>
            </p:pic>
            <p:sp>
              <p:nvSpPr>
                <p:cNvPr id="23" name="Блок-схема: ручной ввод 22"/>
                <p:cNvSpPr/>
                <p:nvPr/>
              </p:nvSpPr>
              <p:spPr>
                <a:xfrm rot="524875">
                  <a:off x="1309990" y="4314093"/>
                  <a:ext cx="1531242" cy="236597"/>
                </a:xfrm>
                <a:prstGeom prst="flowChartManualIn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4" name="Группа 23"/>
                <p:cNvGrpSpPr/>
                <p:nvPr/>
              </p:nvGrpSpPr>
              <p:grpSpPr>
                <a:xfrm>
                  <a:off x="2182257" y="3922763"/>
                  <a:ext cx="366047" cy="698816"/>
                  <a:chOff x="1599022" y="3738904"/>
                  <a:chExt cx="891250" cy="1701477"/>
                </a:xfrm>
              </p:grpSpPr>
              <p:pic>
                <p:nvPicPr>
                  <p:cNvPr id="31" name="Изображение 4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prstClr val="black"/>
                      <a:schemeClr val="tx1">
                        <a:lumMod val="95000"/>
                        <a:lumOff val="5000"/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8878" b="86480" l="18278" r="39728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96" t="22128" r="62383" b="20420"/>
                  <a:stretch/>
                </p:blipFill>
                <p:spPr>
                  <a:xfrm>
                    <a:off x="1599022" y="3738904"/>
                    <a:ext cx="891250" cy="1701477"/>
                  </a:xfrm>
                  <a:prstGeom prst="rect">
                    <a:avLst/>
                  </a:prstGeom>
                </p:spPr>
              </p:pic>
              <p:sp>
                <p:nvSpPr>
                  <p:cNvPr id="32" name="Овал 31"/>
                  <p:cNvSpPr/>
                  <p:nvPr/>
                </p:nvSpPr>
                <p:spPr>
                  <a:xfrm>
                    <a:off x="1888389" y="3746670"/>
                    <a:ext cx="312516" cy="312516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239698" y="3959760"/>
                  <a:ext cx="1219201" cy="646714"/>
                  <a:chOff x="987255" y="2602217"/>
                  <a:chExt cx="1219201" cy="646714"/>
                </a:xfrm>
              </p:grpSpPr>
              <p:pic>
                <p:nvPicPr>
                  <p:cNvPr id="26" name="Изображение 2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7059" b="37059" l="5060" r="1830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99" t="23763" r="82402" b="62818"/>
                  <a:stretch/>
                </p:blipFill>
                <p:spPr>
                  <a:xfrm>
                    <a:off x="987255" y="2602217"/>
                    <a:ext cx="1219201" cy="646714"/>
                  </a:xfrm>
                  <a:prstGeom prst="rect">
                    <a:avLst/>
                  </a:prstGeom>
                </p:spPr>
              </p:pic>
              <p:sp>
                <p:nvSpPr>
                  <p:cNvPr id="27" name="Овал 26"/>
                  <p:cNvSpPr/>
                  <p:nvPr/>
                </p:nvSpPr>
                <p:spPr>
                  <a:xfrm>
                    <a:off x="1880517" y="3039373"/>
                    <a:ext cx="187770" cy="187770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Овал 27"/>
                  <p:cNvSpPr/>
                  <p:nvPr/>
                </p:nvSpPr>
                <p:spPr>
                  <a:xfrm>
                    <a:off x="1234069" y="3039373"/>
                    <a:ext cx="187770" cy="187770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1122036" y="2906667"/>
                    <a:ext cx="86096" cy="6130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" name="Прямоугольник с одним усеченным и одним скругленным углом 29"/>
                  <p:cNvSpPr/>
                  <p:nvPr/>
                </p:nvSpPr>
                <p:spPr>
                  <a:xfrm>
                    <a:off x="2048461" y="2893896"/>
                    <a:ext cx="122601" cy="86843"/>
                  </a:xfrm>
                  <a:prstGeom prst="snip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pic>
          <p:nvPicPr>
            <p:cNvPr id="35" name="Изображение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816" b="84918"/>
            <a:stretch/>
          </p:blipFill>
          <p:spPr>
            <a:xfrm>
              <a:off x="2460606" y="2968470"/>
              <a:ext cx="4560425" cy="446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21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902" y="1888275"/>
            <a:ext cx="88387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Выбирая место перехода проезжей части, ищи надземный или подземный пешеходный переход, если их нет ищи регулируемы или не регулируемый пешеходный переход. Перейти проезжую часть в ином месте, можно только если нет пешеходных переходов в зоне видимости. Далеко – это не оправдание!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переходе дороги на регулируемом пешеходном переходе, наиболее опасно в первую секунду разрешающего сигнала пешеходного светофора.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 перелезай через ограждения проезжей части.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Проверяй каждый ряд в отдельности, автомобили должны остановиться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Занимай позицию при переходе проезжей части дороги в которой тебя смогут обнаружить.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Используй световозвращающие элементы.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Иди по тротуару, не ходи по краю проезжей части.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Дорога не место для игр.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Выходи на проезжую часть только для перехода.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9699" y="5954582"/>
            <a:ext cx="852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Поэтому алгоритмы, используемые детьми, для перехода проезжей части дороги </a:t>
            </a:r>
            <a:r>
              <a:rPr lang="ru-RU" i="1" dirty="0"/>
              <a:t>(даже на разрешающий сигнал светофора) </a:t>
            </a:r>
            <a:r>
              <a:rPr lang="ru-RU" dirty="0"/>
              <a:t>должны содержать части </a:t>
            </a:r>
            <a:r>
              <a:rPr lang="ru-RU" b="1" dirty="0"/>
              <a:t>ДУМАЙ!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890" y="5880256"/>
            <a:ext cx="8526792" cy="859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9699" y="1324325"/>
            <a:ext cx="869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Наиболее распространённые ошибки при переходе проезжей части дороги и советы для детей! </a:t>
            </a:r>
          </a:p>
        </p:txBody>
      </p:sp>
    </p:spTree>
    <p:extLst>
      <p:ext uri="{BB962C8B-B14F-4D97-AF65-F5344CB8AC3E}">
        <p14:creationId xmlns:p14="http://schemas.microsoft.com/office/powerpoint/2010/main" val="305097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699" y="2705392"/>
            <a:ext cx="8657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4.6. ПДДРФ </a:t>
            </a:r>
            <a:r>
              <a:rPr lang="ru-RU" sz="1600" dirty="0"/>
              <a:t>Выйдя на проезжую часть (трамвайные пути), пешеходы </a:t>
            </a:r>
            <a:r>
              <a:rPr lang="ru-RU" sz="1600" dirty="0">
                <a:solidFill>
                  <a:srgbClr val="FF0000"/>
                </a:solidFill>
              </a:rPr>
              <a:t>не должны задерживаться или останавливаться, если это не связано с обеспечением безопасности движения.</a:t>
            </a:r>
            <a:r>
              <a:rPr lang="ru-RU" sz="1600" dirty="0"/>
              <a:t> Пешеходы, не успевшие закончить переход, должны остановиться на островке безопасности или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697" y="4275052"/>
            <a:ext cx="8657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4.7. ПДДРФ </a:t>
            </a:r>
            <a:r>
              <a:rPr lang="ru-RU" sz="1600" dirty="0"/>
              <a:t>При приближении транспортных средств с включенным проблесковым маячком синего цвета (синего и красного цветов) и специальным звуковым сигналом пешеходы обязаны воздержаться от перехода дороги, а пешеходы, находящиеся на проезжей части (трамвайных путях), должны незамедлительно освободить проезжую часть (трамвайные пути).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699" y="1813001"/>
            <a:ext cx="865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Из пункта 4.3  ПДДРФ </a:t>
            </a:r>
            <a:r>
              <a:rPr lang="ru-RU" sz="1600" dirty="0"/>
              <a:t>При отсутствии в зоне видимости перехода или перекрестка разрешается </a:t>
            </a:r>
            <a:r>
              <a:rPr lang="ru-RU" sz="1600" dirty="0">
                <a:solidFill>
                  <a:srgbClr val="FF0000"/>
                </a:solidFill>
              </a:rPr>
              <a:t>переходить дорогу под прямым углом к краю проезжей </a:t>
            </a:r>
            <a:r>
              <a:rPr lang="ru-RU" sz="1600" dirty="0"/>
              <a:t>части на участках без разделительной полосы и ограждений там, где она хорошо просматривается в обе стороны.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98" y="1404021"/>
            <a:ext cx="344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Переход проезжей части дороги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698" y="5463202"/>
            <a:ext cx="8657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333333"/>
                </a:solidFill>
                <a:effectLst/>
              </a:rPr>
              <a:t>14.2. ПДДРФ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 Если перед нерегулируемым пешеходным переходом остановилось или снизило скорость транспортное средство, то водители других транспортных средств, движущихся в том же направлении, также обязаны остановиться или снизить скорость. Продолжать движение разрешено с учетом требований пункта </a:t>
            </a:r>
            <a:r>
              <a:rPr lang="ru-RU" sz="1600" b="1" dirty="0"/>
              <a:t>14.1 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Правил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409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наблюдения.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98" y="1404021"/>
            <a:ext cx="344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Переход проезжей части дороги</a:t>
            </a:r>
          </a:p>
        </p:txBody>
      </p:sp>
      <p:grpSp>
        <p:nvGrpSpPr>
          <p:cNvPr id="109" name="Группа 108"/>
          <p:cNvGrpSpPr/>
          <p:nvPr/>
        </p:nvGrpSpPr>
        <p:grpSpPr>
          <a:xfrm>
            <a:off x="239699" y="1827600"/>
            <a:ext cx="8987371" cy="3751797"/>
            <a:chOff x="239699" y="1827600"/>
            <a:chExt cx="8987371" cy="3751797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28890" y="4389791"/>
              <a:ext cx="8657207" cy="90981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38531" y="3481055"/>
              <a:ext cx="8657207" cy="90981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3918078" y="418315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3942075" y="410148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3964971" y="402156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3985792" y="394453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4003601" y="386895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://www.pdd24.com/pdd/img/z5.19.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776" y="2164950"/>
              <a:ext cx="696912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601960" y="2862441"/>
              <a:ext cx="0" cy="5984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9699" y="1827600"/>
              <a:ext cx="2679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Решения для пешеходов</a:t>
              </a:r>
            </a:p>
          </p:txBody>
        </p:sp>
        <p:sp>
          <p:nvSpPr>
            <p:cNvPr id="47" name="Параллелограмм 46"/>
            <p:cNvSpPr/>
            <p:nvPr/>
          </p:nvSpPr>
          <p:spPr>
            <a:xfrm>
              <a:off x="4020270" y="379099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араллелограмм 47"/>
            <p:cNvSpPr/>
            <p:nvPr/>
          </p:nvSpPr>
          <p:spPr>
            <a:xfrm>
              <a:off x="4044267" y="370932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>
            <a:xfrm>
              <a:off x="4067163" y="362940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араллелограмм 49"/>
            <p:cNvSpPr/>
            <p:nvPr/>
          </p:nvSpPr>
          <p:spPr>
            <a:xfrm>
              <a:off x="4087984" y="355237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>
            <a:xfrm>
              <a:off x="4105793" y="347679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>
            <a:xfrm>
              <a:off x="3855618" y="4420725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араллелограмм 52"/>
            <p:cNvSpPr/>
            <p:nvPr/>
          </p:nvSpPr>
          <p:spPr>
            <a:xfrm>
              <a:off x="3879615" y="4339055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араллелограмм 53"/>
            <p:cNvSpPr/>
            <p:nvPr/>
          </p:nvSpPr>
          <p:spPr>
            <a:xfrm>
              <a:off x="3902511" y="4259130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H="1" flipV="1">
              <a:off x="4213071" y="4382300"/>
              <a:ext cx="4710457" cy="162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397812" y="4392985"/>
              <a:ext cx="3375661" cy="2052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 flipH="1">
              <a:off x="3973037" y="4874737"/>
              <a:ext cx="390432" cy="704660"/>
              <a:chOff x="-3113903" y="148902"/>
              <a:chExt cx="3138617" cy="5664646"/>
            </a:xfrm>
          </p:grpSpPr>
          <p:pic>
            <p:nvPicPr>
              <p:cNvPr id="37" name="Picture 4" descr="https://imageog.flaticon.com/icons/png/512/177/177873.png?size=1200x630f&amp;pad=10,10,10,10&amp;ext=png&amp;bg=FFFFFFF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37" t="18976" r="38904"/>
              <a:stretch/>
            </p:blipFill>
            <p:spPr bwMode="auto">
              <a:xfrm>
                <a:off x="-3113903" y="951470"/>
                <a:ext cx="3138617" cy="4862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Овал 37"/>
              <p:cNvSpPr/>
              <p:nvPr/>
            </p:nvSpPr>
            <p:spPr>
              <a:xfrm>
                <a:off x="-1816443" y="148902"/>
                <a:ext cx="841503" cy="8415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Параллелограмм 59"/>
            <p:cNvSpPr/>
            <p:nvPr/>
          </p:nvSpPr>
          <p:spPr>
            <a:xfrm>
              <a:off x="3649969" y="520420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араллелограмм 60"/>
            <p:cNvSpPr/>
            <p:nvPr/>
          </p:nvSpPr>
          <p:spPr>
            <a:xfrm>
              <a:off x="3673966" y="512253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араллелограмм 61"/>
            <p:cNvSpPr/>
            <p:nvPr/>
          </p:nvSpPr>
          <p:spPr>
            <a:xfrm>
              <a:off x="3696862" y="504261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араллелограмм 62"/>
            <p:cNvSpPr/>
            <p:nvPr/>
          </p:nvSpPr>
          <p:spPr>
            <a:xfrm>
              <a:off x="3717683" y="496558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63"/>
            <p:cNvSpPr/>
            <p:nvPr/>
          </p:nvSpPr>
          <p:spPr>
            <a:xfrm>
              <a:off x="3735492" y="4890007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араллелограмм 64"/>
            <p:cNvSpPr/>
            <p:nvPr/>
          </p:nvSpPr>
          <p:spPr>
            <a:xfrm>
              <a:off x="3752161" y="481204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65"/>
            <p:cNvSpPr/>
            <p:nvPr/>
          </p:nvSpPr>
          <p:spPr>
            <a:xfrm>
              <a:off x="3776158" y="4730378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66"/>
            <p:cNvSpPr/>
            <p:nvPr/>
          </p:nvSpPr>
          <p:spPr>
            <a:xfrm>
              <a:off x="3799054" y="465045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67"/>
            <p:cNvSpPr/>
            <p:nvPr/>
          </p:nvSpPr>
          <p:spPr>
            <a:xfrm>
              <a:off x="3819875" y="4573423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68"/>
            <p:cNvSpPr/>
            <p:nvPr/>
          </p:nvSpPr>
          <p:spPr>
            <a:xfrm>
              <a:off x="3837684" y="4497847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69"/>
            <p:cNvSpPr/>
            <p:nvPr/>
          </p:nvSpPr>
          <p:spPr>
            <a:xfrm>
              <a:off x="3611506" y="5360104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70"/>
            <p:cNvSpPr/>
            <p:nvPr/>
          </p:nvSpPr>
          <p:spPr>
            <a:xfrm>
              <a:off x="3634402" y="5280179"/>
              <a:ext cx="250175" cy="45719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67" y="4079890"/>
              <a:ext cx="1219201" cy="646714"/>
              <a:chOff x="987255" y="2602217"/>
              <a:chExt cx="1219201" cy="646714"/>
            </a:xfrm>
          </p:grpSpPr>
          <p:pic>
            <p:nvPicPr>
              <p:cNvPr id="73" name="Изображение 2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30A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74" name="Овал 73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с одним усеченным и одним скругленным углом 76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1818611" y="4861866"/>
              <a:ext cx="1855356" cy="112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4230353" y="3959997"/>
              <a:ext cx="1855356" cy="112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Нашивка 17"/>
            <p:cNvSpPr/>
            <p:nvPr/>
          </p:nvSpPr>
          <p:spPr>
            <a:xfrm>
              <a:off x="2288453" y="4844697"/>
              <a:ext cx="109248" cy="14534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34852" y="4569960"/>
              <a:ext cx="1219201" cy="646714"/>
              <a:chOff x="987255" y="2602217"/>
              <a:chExt cx="1219201" cy="646714"/>
            </a:xfrm>
          </p:grpSpPr>
          <p:pic>
            <p:nvPicPr>
              <p:cNvPr id="39" name="Изображение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23763" r="82402" b="62818"/>
              <a:stretch/>
            </p:blipFill>
            <p:spPr>
              <a:xfrm>
                <a:off x="987255" y="2602217"/>
                <a:ext cx="1219201" cy="646714"/>
              </a:xfrm>
              <a:prstGeom prst="rect">
                <a:avLst/>
              </a:prstGeom>
            </p:spPr>
          </p:pic>
          <p:sp>
            <p:nvSpPr>
              <p:cNvPr id="40" name="Овал 39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1234069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122036" y="2906667"/>
                <a:ext cx="86096" cy="61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с одним усеченным и одним скругленным углом 42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1" name="Прямая соединительная линия 80"/>
            <p:cNvCxnSpPr>
              <a:stCxn id="12" idx="3"/>
            </p:cNvCxnSpPr>
            <p:nvPr/>
          </p:nvCxnSpPr>
          <p:spPr>
            <a:xfrm flipH="1">
              <a:off x="6183561" y="3935962"/>
              <a:ext cx="2812177" cy="2788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338531" y="4861639"/>
              <a:ext cx="1406089" cy="1394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 flipV="1">
              <a:off x="2117681" y="3959958"/>
              <a:ext cx="1855356" cy="112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12" idx="1"/>
            </p:cNvCxnSpPr>
            <p:nvPr/>
          </p:nvCxnSpPr>
          <p:spPr>
            <a:xfrm flipH="1" flipV="1">
              <a:off x="338531" y="3935962"/>
              <a:ext cx="1705160" cy="23769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 flipV="1">
              <a:off x="4192250" y="4867981"/>
              <a:ext cx="1855356" cy="112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6145458" y="4843946"/>
              <a:ext cx="2812177" cy="2788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V="1">
              <a:off x="3673966" y="3249008"/>
              <a:ext cx="620476" cy="23303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3115848" y="5579397"/>
              <a:ext cx="115459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715868" y="4543566"/>
              <a:ext cx="170279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Умножение 98"/>
            <p:cNvSpPr/>
            <p:nvPr/>
          </p:nvSpPr>
          <p:spPr>
            <a:xfrm>
              <a:off x="3302682" y="4320441"/>
              <a:ext cx="438538" cy="43853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6402910" y="2623698"/>
              <a:ext cx="1757108" cy="1266153"/>
              <a:chOff x="6176916" y="702971"/>
              <a:chExt cx="1757108" cy="1266153"/>
            </a:xfrm>
          </p:grpSpPr>
          <p:grpSp>
            <p:nvGrpSpPr>
              <p:cNvPr id="100" name="Группа 99"/>
              <p:cNvGrpSpPr/>
              <p:nvPr/>
            </p:nvGrpSpPr>
            <p:grpSpPr>
              <a:xfrm flipH="1">
                <a:off x="6714823" y="1322410"/>
                <a:ext cx="1219201" cy="646714"/>
                <a:chOff x="987255" y="2602217"/>
                <a:chExt cx="1219201" cy="646714"/>
              </a:xfrm>
            </p:grpSpPr>
            <p:pic>
              <p:nvPicPr>
                <p:cNvPr id="101" name="Изображение 2"/>
                <p:cNvPicPr>
                  <a:picLocks noChangeAspect="1"/>
                </p:cNvPicPr>
                <p:nvPr/>
              </p:nvPicPr>
              <p:blipFill rotWithShape="1">
                <a:blip r:embed="rId5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7059" b="37059" l="5060" r="18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99" t="23763" r="82402" b="62818"/>
                <a:stretch/>
              </p:blipFill>
              <p:spPr>
                <a:xfrm>
                  <a:off x="987255" y="2602217"/>
                  <a:ext cx="1219201" cy="646714"/>
                </a:xfrm>
                <a:prstGeom prst="rect">
                  <a:avLst/>
                </a:prstGeom>
              </p:spPr>
            </p:pic>
            <p:sp>
              <p:nvSpPr>
                <p:cNvPr id="102" name="Овал 101"/>
                <p:cNvSpPr/>
                <p:nvPr/>
              </p:nvSpPr>
              <p:spPr>
                <a:xfrm>
                  <a:off x="1880517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Овал 102"/>
                <p:cNvSpPr/>
                <p:nvPr/>
              </p:nvSpPr>
              <p:spPr>
                <a:xfrm>
                  <a:off x="1234069" y="3039373"/>
                  <a:ext cx="187770" cy="18777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1122036" y="2906667"/>
                  <a:ext cx="86096" cy="6130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с одним усеченным и одним скругленным углом 104"/>
                <p:cNvSpPr/>
                <p:nvPr/>
              </p:nvSpPr>
              <p:spPr>
                <a:xfrm>
                  <a:off x="2048461" y="2893896"/>
                  <a:ext cx="122601" cy="86843"/>
                </a:xfrm>
                <a:prstGeom prst="snip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6" name="Трапеция 105"/>
              <p:cNvSpPr/>
              <p:nvPr/>
            </p:nvSpPr>
            <p:spPr>
              <a:xfrm>
                <a:off x="7219817" y="1137226"/>
                <a:ext cx="209212" cy="217245"/>
              </a:xfrm>
              <a:prstGeom prst="trapezoid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4-конечная звезда 106"/>
              <p:cNvSpPr/>
              <p:nvPr/>
            </p:nvSpPr>
            <p:spPr>
              <a:xfrm rot="2700000">
                <a:off x="7098565" y="847022"/>
                <a:ext cx="445107" cy="445107"/>
              </a:xfrm>
              <a:prstGeom prst="star4">
                <a:avLst>
                  <a:gd name="adj" fmla="val 1040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98" name="Picture 2" descr="https://bumper-stickers.ru/26574-thickbox_default/not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916" y="702971"/>
                <a:ext cx="1014124" cy="1014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 flipH="1">
              <a:off x="8826975" y="3756533"/>
              <a:ext cx="400095" cy="646714"/>
              <a:chOff x="1806362" y="2602217"/>
              <a:chExt cx="400095" cy="646714"/>
            </a:xfrm>
          </p:grpSpPr>
          <p:pic>
            <p:nvPicPr>
              <p:cNvPr id="44" name="Изображение 2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059" b="37059" l="5060" r="18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98" t="23763" r="82402" b="62818"/>
              <a:stretch/>
            </p:blipFill>
            <p:spPr>
              <a:xfrm>
                <a:off x="1806362" y="2602217"/>
                <a:ext cx="400095" cy="646714"/>
              </a:xfrm>
              <a:prstGeom prst="rect">
                <a:avLst/>
              </a:prstGeom>
            </p:spPr>
          </p:pic>
          <p:sp>
            <p:nvSpPr>
              <p:cNvPr id="45" name="Овал 44"/>
              <p:cNvSpPr/>
              <p:nvPr/>
            </p:nvSpPr>
            <p:spPr>
              <a:xfrm>
                <a:off x="1880517" y="3039373"/>
                <a:ext cx="187770" cy="18777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с одним усеченным и одним скругленным углом 45"/>
              <p:cNvSpPr/>
              <p:nvPr/>
            </p:nvSpPr>
            <p:spPr>
              <a:xfrm>
                <a:off x="2048461" y="2893896"/>
                <a:ext cx="122601" cy="86843"/>
              </a:xfrm>
              <a:prstGeom prst="snip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239699" y="5954582"/>
            <a:ext cx="852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Поэтому алгоритмы, используемые детьми, для перехода проезжей части дороги </a:t>
            </a:r>
            <a:r>
              <a:rPr lang="ru-RU" i="1" dirty="0"/>
              <a:t>(даже на разрешающий сигнал светофора) </a:t>
            </a:r>
            <a:r>
              <a:rPr lang="ru-RU" dirty="0"/>
              <a:t>должны содержать части </a:t>
            </a:r>
            <a:r>
              <a:rPr lang="ru-RU" b="1" dirty="0"/>
              <a:t>ПОСЛЕ ИДИ!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28890" y="5880256"/>
            <a:ext cx="8526792" cy="859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44994" y="243098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ПДД  4.8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70738" y="2507854"/>
            <a:ext cx="1165219" cy="764199"/>
            <a:chOff x="1208639" y="2508276"/>
            <a:chExt cx="1165219" cy="764199"/>
          </a:xfrm>
        </p:grpSpPr>
        <p:sp>
          <p:nvSpPr>
            <p:cNvPr id="87" name="Параллелограмм 86"/>
            <p:cNvSpPr/>
            <p:nvPr/>
          </p:nvSpPr>
          <p:spPr>
            <a:xfrm rot="10135461">
              <a:off x="1208639" y="2833307"/>
              <a:ext cx="380983" cy="432627"/>
            </a:xfrm>
            <a:prstGeom prst="parallelogram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9086" y="2797688"/>
              <a:ext cx="809622" cy="442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 rot="10135461">
              <a:off x="1992875" y="2839848"/>
              <a:ext cx="380983" cy="432627"/>
            </a:xfrm>
            <a:prstGeom prst="parallelogram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80474" y="2508276"/>
              <a:ext cx="404811" cy="28692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8832" y="3122841"/>
            <a:ext cx="1549001" cy="673083"/>
            <a:chOff x="5815658" y="1705656"/>
            <a:chExt cx="1549001" cy="673083"/>
          </a:xfrm>
        </p:grpSpPr>
        <p:pic>
          <p:nvPicPr>
            <p:cNvPr id="92" name="Изображение 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9" b="37059" l="5060" r="18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5" t="23216" r="82402" b="62818"/>
            <a:stretch/>
          </p:blipFill>
          <p:spPr>
            <a:xfrm flipH="1">
              <a:off x="5815658" y="1705656"/>
              <a:ext cx="701316" cy="673083"/>
            </a:xfrm>
            <a:prstGeom prst="rect">
              <a:avLst/>
            </a:prstGeom>
          </p:spPr>
        </p:pic>
        <p:pic>
          <p:nvPicPr>
            <p:cNvPr id="94" name="Изображение 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9" b="37059" l="5060" r="18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23763" r="88869" b="69014"/>
            <a:stretch/>
          </p:blipFill>
          <p:spPr>
            <a:xfrm flipH="1">
              <a:off x="6483645" y="1734678"/>
              <a:ext cx="317241" cy="348116"/>
            </a:xfrm>
            <a:prstGeom prst="rect">
              <a:avLst/>
            </a:prstGeom>
          </p:spPr>
        </p:pic>
        <p:pic>
          <p:nvPicPr>
            <p:cNvPr id="112" name="Изображение 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9" b="37059" l="5060" r="18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23763" r="88869" b="69014"/>
            <a:stretch/>
          </p:blipFill>
          <p:spPr>
            <a:xfrm flipH="1">
              <a:off x="6782196" y="1735336"/>
              <a:ext cx="317241" cy="348116"/>
            </a:xfrm>
            <a:prstGeom prst="rect">
              <a:avLst/>
            </a:prstGeom>
          </p:spPr>
        </p:pic>
        <p:pic>
          <p:nvPicPr>
            <p:cNvPr id="114" name="Изображение 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9" b="37059" l="5060" r="18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" t="23763" r="82402" b="62818"/>
            <a:stretch/>
          </p:blipFill>
          <p:spPr>
            <a:xfrm flipH="1">
              <a:off x="6145458" y="1730281"/>
              <a:ext cx="1219201" cy="646714"/>
            </a:xfrm>
            <a:prstGeom prst="rect">
              <a:avLst/>
            </a:prstGeom>
          </p:spPr>
        </p:pic>
      </p:grpSp>
      <p:sp>
        <p:nvSpPr>
          <p:cNvPr id="115" name="Овал 114"/>
          <p:cNvSpPr/>
          <p:nvPr/>
        </p:nvSpPr>
        <p:spPr>
          <a:xfrm flipH="1">
            <a:off x="526357" y="3571217"/>
            <a:ext cx="187770" cy="1877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 flipH="1">
            <a:off x="1488040" y="3571217"/>
            <a:ext cx="187770" cy="1877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680473" y="3411598"/>
            <a:ext cx="135413" cy="1062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с одним усеченным и одним скругленным углом 117"/>
          <p:cNvSpPr/>
          <p:nvPr/>
        </p:nvSpPr>
        <p:spPr>
          <a:xfrm flipH="1">
            <a:off x="430946" y="3431415"/>
            <a:ext cx="122601" cy="86843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02859" y="33690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332905" y="534957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ПДД  4.3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77026" y="312533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ПДД  4.6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76211" y="243185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ПДД  4.7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0598" y="533685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ПДД 14.2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972" y="569654"/>
            <a:ext cx="3756729" cy="192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176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Отвлечение и ограничение внимания и возможностей осмотра проезжей части дороги.</a:t>
            </a: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38" y="4030464"/>
            <a:ext cx="1527141" cy="1527141"/>
          </a:xfrm>
          <a:prstGeom prst="rect">
            <a:avLst/>
          </a:prstGeom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65" y="4030464"/>
            <a:ext cx="1508606" cy="1508606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70" y="1903667"/>
            <a:ext cx="1671509" cy="1671509"/>
          </a:xfrm>
          <a:prstGeom prst="rect">
            <a:avLst/>
          </a:prstGeom>
        </p:spPr>
      </p:pic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55" y="1903668"/>
            <a:ext cx="1610316" cy="161031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2221570" y="1704304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196455" y="1736152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379524" y="3575176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98165" y="3575176"/>
            <a:ext cx="1593452" cy="206666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1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Итоги:</a:t>
            </a:r>
          </a:p>
          <a:p>
            <a:r>
              <a:rPr lang="ru-RU" b="1" dirty="0"/>
              <a:t>Собираем Алгоритм перехода дороги.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396" y="1978015"/>
            <a:ext cx="86572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Стой! – дай время осмотреться водителю и себе;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Слушай! – если автомобиль не виден, не значит, что его нет! Иногда его можно услышать;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Смотри! – прежде, чем начать переход дороги, посмотри несколько раз в разные стороны: налево – направо - налево 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Думай! – убедись в том, что все смогли остановиться и опасности больше нет;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 только после этого – ИДИ, …не забывая смотреть по сторонам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738043"/>
            <a:ext cx="8829675" cy="3529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3397" y="5507297"/>
            <a:ext cx="865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Не один алгоритм не обеспечивает  абсолютной безопасности перехода проезжей части дороги, без анализа ситуации. Единственно приемлемой ситуацией  для безопасного выхода пешехода на проезжую часть, - Полная остановка Всех транспортных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13116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699" y="294394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699" y="1066754"/>
            <a:ext cx="8657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Интеграция основ безопасности дорожного </a:t>
            </a:r>
          </a:p>
          <a:p>
            <a:r>
              <a:rPr lang="ru-RU" sz="2800" b="1" dirty="0"/>
              <a:t>движения в курс общеобразовательных предметов.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155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699" y="2256624"/>
            <a:ext cx="8593495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Почти </a:t>
            </a:r>
            <a:r>
              <a:rPr lang="ru-RU" sz="1600" b="1" dirty="0"/>
              <a:t>каждый пятый россиян (17%) сообщил, что их знакомые и близкие люди были сбиты на пешеходном переходе автомобилем (мотоциклом).</a:t>
            </a:r>
            <a:r>
              <a:rPr lang="ru-RU" sz="1600" dirty="0"/>
              <a:t> </a:t>
            </a:r>
            <a:endParaRPr lang="en-US" sz="16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 мнению каждого третьего россиянина и москвича (33% и 35%), </a:t>
            </a:r>
            <a:r>
              <a:rPr lang="ru-RU" sz="1600" b="1" dirty="0"/>
              <a:t>11-30 метров является безопасным расстоянием до приближающегося автомобиля со скоростью 60 км/ч для перехода оживленного участка дороги</a:t>
            </a:r>
            <a:r>
              <a:rPr lang="ru-RU" sz="1600" dirty="0"/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Основными причинами ДТП на пешеходных переходах респонденты назвали </a:t>
            </a:r>
            <a:r>
              <a:rPr lang="ru-RU" sz="1600" b="1" dirty="0"/>
              <a:t>спешку водителей или пешеходов (57%), отсутствие культуры у пешеходов (51%) и их невнимательность (50%).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Большинство опрошенных (23% по России и 25% по Москве) считает, что </a:t>
            </a:r>
            <a:r>
              <a:rPr lang="ru-RU" sz="1600" b="1" dirty="0"/>
              <a:t>за 1 секунду </a:t>
            </a:r>
            <a:r>
              <a:rPr lang="ru-RU" sz="1600" dirty="0"/>
              <a:t>водитель сможет принять решение о торможении при внезапном появлении пешехода на пешеходном переходе. Однако другая часть опрошенных (22% по России и 23% по Москве) считают, что водителю будет необходимо </a:t>
            </a:r>
            <a:r>
              <a:rPr lang="ru-RU" sz="1600" b="1" dirty="0"/>
              <a:t>3 секунды </a:t>
            </a:r>
            <a:r>
              <a:rPr lang="ru-RU" sz="1600" dirty="0"/>
              <a:t>для принятия решения о торможении.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699" y="952209"/>
            <a:ext cx="832580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Опрос ВЦИОМ: </a:t>
            </a:r>
            <a:r>
              <a:rPr lang="ru-RU" dirty="0"/>
              <a:t>Часть вопросов про безопасность на пешеходных переходах. </a:t>
            </a:r>
          </a:p>
        </p:txBody>
      </p:sp>
    </p:spTree>
    <p:extLst>
      <p:ext uri="{BB962C8B-B14F-4D97-AF65-F5344CB8AC3E}">
        <p14:creationId xmlns:p14="http://schemas.microsoft.com/office/powerpoint/2010/main" val="413052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34261" y="630896"/>
            <a:ext cx="7075479" cy="4336462"/>
            <a:chOff x="704193" y="659430"/>
            <a:chExt cx="7075479" cy="433646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04193" y="659430"/>
              <a:ext cx="7075479" cy="4325952"/>
              <a:chOff x="-2178966" y="483900"/>
              <a:chExt cx="7075479" cy="4325952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2178966" y="1180304"/>
                <a:ext cx="7075479" cy="3629548"/>
                <a:chOff x="-1959411" y="1528279"/>
                <a:chExt cx="7075479" cy="3629548"/>
              </a:xfrm>
            </p:grpSpPr>
            <p:pic>
              <p:nvPicPr>
                <p:cNvPr id="27" name="Picture 2" descr="https://zabavnik.club/wp-content/uploads/aysberg_7_02102941-e154374688278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60" t="8515" r="18208"/>
                <a:stretch/>
              </p:blipFill>
              <p:spPr bwMode="auto">
                <a:xfrm>
                  <a:off x="459254" y="1528279"/>
                  <a:ext cx="2687217" cy="36295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-1959411" y="2550061"/>
                  <a:ext cx="7075479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-1499833" y="2200456"/>
                  <a:ext cx="464630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-1490271" y="1859902"/>
                  <a:ext cx="6606339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-1510343" y="2942254"/>
                  <a:ext cx="6626411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9254" y="5157827"/>
                  <a:ext cx="465681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896513" y="483900"/>
                <a:ext cx="0" cy="43259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39699" y="842512"/>
                <a:ext cx="4656814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704193" y="1358386"/>
              <a:ext cx="70754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53261" y="1018042"/>
              <a:ext cx="4656814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73333" y="4985382"/>
              <a:ext cx="465681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57684" y="1427042"/>
              <a:ext cx="638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Гибель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7016" y="1720007"/>
              <a:ext cx="20494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Средние и тяжелые травмы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8290" y="2058237"/>
              <a:ext cx="1231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Легкие травмы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3317" y="2469487"/>
              <a:ext cx="9460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Конфликты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7684" y="3642025"/>
              <a:ext cx="742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Ошибки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63771" y="1028552"/>
              <a:ext cx="0" cy="3967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Изображение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47" y="1815281"/>
              <a:ext cx="443562" cy="443562"/>
            </a:xfrm>
            <a:prstGeom prst="rect">
              <a:avLst/>
            </a:prstGeom>
          </p:spPr>
        </p:pic>
        <p:pic>
          <p:nvPicPr>
            <p:cNvPr id="19" name="Изображение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54" y="1044591"/>
              <a:ext cx="280422" cy="280422"/>
            </a:xfrm>
            <a:prstGeom prst="rect">
              <a:avLst/>
            </a:prstGeom>
          </p:spPr>
        </p:pic>
        <p:pic>
          <p:nvPicPr>
            <p:cNvPr id="20" name="Изображение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52" y="1393159"/>
              <a:ext cx="241824" cy="24182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989597" y="669313"/>
              <a:ext cx="5180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404040"/>
                  </a:solidFill>
                </a:rPr>
                <a:t>На пешеходных переходах 2018 году ВСЕГО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98259" y="1689229"/>
              <a:ext cx="112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Статистика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04193" y="1355834"/>
              <a:ext cx="0" cy="10217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24287" y="35511"/>
            <a:ext cx="44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Статистика ДТП с участием пешеходов за 2019 год.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194081" y="2278644"/>
            <a:ext cx="406563" cy="476597"/>
            <a:chOff x="1504336" y="2806818"/>
            <a:chExt cx="787198" cy="922799"/>
          </a:xfrm>
        </p:grpSpPr>
        <p:pic>
          <p:nvPicPr>
            <p:cNvPr id="35" name="Изображение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67" r="43337"/>
            <a:stretch/>
          </p:blipFill>
          <p:spPr>
            <a:xfrm>
              <a:off x="1504336" y="2806818"/>
              <a:ext cx="589936" cy="922799"/>
            </a:xfrm>
            <a:prstGeom prst="rect">
              <a:avLst/>
            </a:prstGeom>
          </p:spPr>
        </p:pic>
        <p:sp>
          <p:nvSpPr>
            <p:cNvPr id="36" name="object 8"/>
            <p:cNvSpPr/>
            <p:nvPr/>
          </p:nvSpPr>
          <p:spPr>
            <a:xfrm>
              <a:off x="1937341" y="3149976"/>
              <a:ext cx="354193" cy="417877"/>
            </a:xfrm>
            <a:custGeom>
              <a:avLst/>
              <a:gdLst/>
              <a:ahLst/>
              <a:cxnLst/>
              <a:rect l="l" t="t" r="r" b="b"/>
              <a:pathLst>
                <a:path w="2200275" h="2595879">
                  <a:moveTo>
                    <a:pt x="1582194" y="1437379"/>
                  </a:moveTo>
                  <a:lnTo>
                    <a:pt x="1087833" y="1437379"/>
                  </a:lnTo>
                  <a:lnTo>
                    <a:pt x="1562966" y="1761648"/>
                  </a:lnTo>
                  <a:lnTo>
                    <a:pt x="1753313" y="2504268"/>
                  </a:lnTo>
                  <a:lnTo>
                    <a:pt x="1773873" y="2547584"/>
                  </a:lnTo>
                  <a:lnTo>
                    <a:pt x="1807603" y="2578846"/>
                  </a:lnTo>
                  <a:lnTo>
                    <a:pt x="1850158" y="2595329"/>
                  </a:lnTo>
                  <a:lnTo>
                    <a:pt x="1897192" y="2594311"/>
                  </a:lnTo>
                  <a:lnTo>
                    <a:pt x="1942482" y="2573692"/>
                  </a:lnTo>
                  <a:lnTo>
                    <a:pt x="1975022" y="2537877"/>
                  </a:lnTo>
                  <a:lnTo>
                    <a:pt x="1991691" y="2492039"/>
                  </a:lnTo>
                  <a:lnTo>
                    <a:pt x="1989368" y="2441352"/>
                  </a:lnTo>
                  <a:lnTo>
                    <a:pt x="1793293" y="1652987"/>
                  </a:lnTo>
                  <a:lnTo>
                    <a:pt x="1776350" y="1612682"/>
                  </a:lnTo>
                  <a:lnTo>
                    <a:pt x="1748157" y="1579645"/>
                  </a:lnTo>
                  <a:lnTo>
                    <a:pt x="1582194" y="1437379"/>
                  </a:lnTo>
                  <a:close/>
                </a:path>
                <a:path w="2200275" h="2595879">
                  <a:moveTo>
                    <a:pt x="1449801" y="386645"/>
                  </a:moveTo>
                  <a:lnTo>
                    <a:pt x="825896" y="386645"/>
                  </a:lnTo>
                  <a:lnTo>
                    <a:pt x="819813" y="1306429"/>
                  </a:lnTo>
                  <a:lnTo>
                    <a:pt x="728436" y="1783467"/>
                  </a:lnTo>
                  <a:lnTo>
                    <a:pt x="77206" y="1996852"/>
                  </a:lnTo>
                  <a:lnTo>
                    <a:pt x="39585" y="2017937"/>
                  </a:lnTo>
                  <a:lnTo>
                    <a:pt x="13115" y="2050670"/>
                  </a:lnTo>
                  <a:lnTo>
                    <a:pt x="0" y="2090987"/>
                  </a:lnTo>
                  <a:lnTo>
                    <a:pt x="2441" y="2134825"/>
                  </a:lnTo>
                  <a:lnTo>
                    <a:pt x="22519" y="2177057"/>
                  </a:lnTo>
                  <a:lnTo>
                    <a:pt x="55958" y="2206674"/>
                  </a:lnTo>
                  <a:lnTo>
                    <a:pt x="97942" y="2220877"/>
                  </a:lnTo>
                  <a:lnTo>
                    <a:pt x="143652" y="2216867"/>
                  </a:lnTo>
                  <a:lnTo>
                    <a:pt x="879134" y="1990261"/>
                  </a:lnTo>
                  <a:lnTo>
                    <a:pt x="939080" y="1952886"/>
                  </a:lnTo>
                  <a:lnTo>
                    <a:pt x="973356" y="1890185"/>
                  </a:lnTo>
                  <a:lnTo>
                    <a:pt x="1087833" y="1437379"/>
                  </a:lnTo>
                  <a:lnTo>
                    <a:pt x="1582194" y="1437379"/>
                  </a:lnTo>
                  <a:lnTo>
                    <a:pt x="1276670" y="1175480"/>
                  </a:lnTo>
                  <a:lnTo>
                    <a:pt x="1197485" y="427183"/>
                  </a:lnTo>
                  <a:lnTo>
                    <a:pt x="1489587" y="427183"/>
                  </a:lnTo>
                  <a:lnTo>
                    <a:pt x="1449801" y="386645"/>
                  </a:lnTo>
                  <a:close/>
                </a:path>
                <a:path w="2200275" h="2595879">
                  <a:moveTo>
                    <a:pt x="1023414" y="0"/>
                  </a:moveTo>
                  <a:lnTo>
                    <a:pt x="975434" y="4515"/>
                  </a:lnTo>
                  <a:lnTo>
                    <a:pt x="930646" y="26295"/>
                  </a:lnTo>
                  <a:lnTo>
                    <a:pt x="361355" y="443439"/>
                  </a:lnTo>
                  <a:lnTo>
                    <a:pt x="334452" y="484192"/>
                  </a:lnTo>
                  <a:lnTo>
                    <a:pt x="332488" y="500932"/>
                  </a:lnTo>
                  <a:lnTo>
                    <a:pt x="332488" y="965777"/>
                  </a:lnTo>
                  <a:lnTo>
                    <a:pt x="340417" y="1005984"/>
                  </a:lnTo>
                  <a:lnTo>
                    <a:pt x="362041" y="1038815"/>
                  </a:lnTo>
                  <a:lnTo>
                    <a:pt x="394114" y="1060950"/>
                  </a:lnTo>
                  <a:lnTo>
                    <a:pt x="433390" y="1069066"/>
                  </a:lnTo>
                  <a:lnTo>
                    <a:pt x="472469" y="1061030"/>
                  </a:lnTo>
                  <a:lnTo>
                    <a:pt x="504451" y="1039096"/>
                  </a:lnTo>
                  <a:lnTo>
                    <a:pt x="526125" y="1006525"/>
                  </a:lnTo>
                  <a:lnTo>
                    <a:pt x="534279" y="966577"/>
                  </a:lnTo>
                  <a:lnTo>
                    <a:pt x="536552" y="592435"/>
                  </a:lnTo>
                  <a:lnTo>
                    <a:pt x="825896" y="386645"/>
                  </a:lnTo>
                  <a:lnTo>
                    <a:pt x="1449801" y="386645"/>
                  </a:lnTo>
                  <a:lnTo>
                    <a:pt x="1110820" y="41255"/>
                  </a:lnTo>
                  <a:lnTo>
                    <a:pt x="1070054" y="12372"/>
                  </a:lnTo>
                  <a:lnTo>
                    <a:pt x="1023414" y="0"/>
                  </a:lnTo>
                  <a:close/>
                </a:path>
                <a:path w="2200275" h="2595879">
                  <a:moveTo>
                    <a:pt x="1489587" y="427183"/>
                  </a:moveTo>
                  <a:lnTo>
                    <a:pt x="1197485" y="427183"/>
                  </a:lnTo>
                  <a:lnTo>
                    <a:pt x="1457327" y="704500"/>
                  </a:lnTo>
                  <a:lnTo>
                    <a:pt x="1470977" y="715776"/>
                  </a:lnTo>
                  <a:lnTo>
                    <a:pt x="1486706" y="723085"/>
                  </a:lnTo>
                  <a:lnTo>
                    <a:pt x="1503715" y="726173"/>
                  </a:lnTo>
                  <a:lnTo>
                    <a:pt x="1521208" y="724782"/>
                  </a:lnTo>
                  <a:lnTo>
                    <a:pt x="2111199" y="604907"/>
                  </a:lnTo>
                  <a:lnTo>
                    <a:pt x="2150587" y="588102"/>
                  </a:lnTo>
                  <a:lnTo>
                    <a:pt x="2180218" y="558634"/>
                  </a:lnTo>
                  <a:lnTo>
                    <a:pt x="2197514" y="520232"/>
                  </a:lnTo>
                  <a:lnTo>
                    <a:pt x="2199191" y="489540"/>
                  </a:lnTo>
                  <a:lnTo>
                    <a:pt x="1550787" y="489540"/>
                  </a:lnTo>
                  <a:lnTo>
                    <a:pt x="1489587" y="427183"/>
                  </a:lnTo>
                  <a:close/>
                </a:path>
                <a:path w="2200275" h="2595879">
                  <a:moveTo>
                    <a:pt x="2111060" y="379137"/>
                  </a:moveTo>
                  <a:lnTo>
                    <a:pt x="2063905" y="379545"/>
                  </a:lnTo>
                  <a:lnTo>
                    <a:pt x="1550787" y="489540"/>
                  </a:lnTo>
                  <a:lnTo>
                    <a:pt x="2199191" y="489540"/>
                  </a:lnTo>
                  <a:lnTo>
                    <a:pt x="2199896" y="476624"/>
                  </a:lnTo>
                  <a:lnTo>
                    <a:pt x="2183973" y="431184"/>
                  </a:lnTo>
                  <a:lnTo>
                    <a:pt x="2152722" y="397519"/>
                  </a:lnTo>
                  <a:lnTo>
                    <a:pt x="2111060" y="379137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object 9"/>
            <p:cNvSpPr/>
            <p:nvPr/>
          </p:nvSpPr>
          <p:spPr>
            <a:xfrm>
              <a:off x="2062516" y="3028354"/>
              <a:ext cx="100074" cy="102527"/>
            </a:xfrm>
            <a:custGeom>
              <a:avLst/>
              <a:gdLst/>
              <a:ahLst/>
              <a:cxnLst/>
              <a:rect l="l" t="t" r="r" b="b"/>
              <a:pathLst>
                <a:path w="621665" h="636904">
                  <a:moveTo>
                    <a:pt x="310807" y="0"/>
                  </a:moveTo>
                  <a:lnTo>
                    <a:pt x="264878" y="3449"/>
                  </a:lnTo>
                  <a:lnTo>
                    <a:pt x="221042" y="13470"/>
                  </a:lnTo>
                  <a:lnTo>
                    <a:pt x="179779" y="29570"/>
                  </a:lnTo>
                  <a:lnTo>
                    <a:pt x="141569" y="51257"/>
                  </a:lnTo>
                  <a:lnTo>
                    <a:pt x="106895" y="78039"/>
                  </a:lnTo>
                  <a:lnTo>
                    <a:pt x="76236" y="109425"/>
                  </a:lnTo>
                  <a:lnTo>
                    <a:pt x="50073" y="144921"/>
                  </a:lnTo>
                  <a:lnTo>
                    <a:pt x="28887" y="184035"/>
                  </a:lnTo>
                  <a:lnTo>
                    <a:pt x="13159" y="226277"/>
                  </a:lnTo>
                  <a:lnTo>
                    <a:pt x="3369" y="271154"/>
                  </a:lnTo>
                  <a:lnTo>
                    <a:pt x="0" y="318173"/>
                  </a:lnTo>
                  <a:lnTo>
                    <a:pt x="3369" y="365189"/>
                  </a:lnTo>
                  <a:lnTo>
                    <a:pt x="13159" y="410063"/>
                  </a:lnTo>
                  <a:lnTo>
                    <a:pt x="28887" y="452304"/>
                  </a:lnTo>
                  <a:lnTo>
                    <a:pt x="50073" y="491419"/>
                  </a:lnTo>
                  <a:lnTo>
                    <a:pt x="76236" y="526916"/>
                  </a:lnTo>
                  <a:lnTo>
                    <a:pt x="106895" y="558302"/>
                  </a:lnTo>
                  <a:lnTo>
                    <a:pt x="141569" y="585085"/>
                  </a:lnTo>
                  <a:lnTo>
                    <a:pt x="179779" y="606773"/>
                  </a:lnTo>
                  <a:lnTo>
                    <a:pt x="221042" y="622874"/>
                  </a:lnTo>
                  <a:lnTo>
                    <a:pt x="264878" y="632896"/>
                  </a:lnTo>
                  <a:lnTo>
                    <a:pt x="310807" y="636346"/>
                  </a:lnTo>
                  <a:lnTo>
                    <a:pt x="356735" y="632896"/>
                  </a:lnTo>
                  <a:lnTo>
                    <a:pt x="400571" y="622874"/>
                  </a:lnTo>
                  <a:lnTo>
                    <a:pt x="441835" y="606773"/>
                  </a:lnTo>
                  <a:lnTo>
                    <a:pt x="480044" y="585085"/>
                  </a:lnTo>
                  <a:lnTo>
                    <a:pt x="514719" y="558302"/>
                  </a:lnTo>
                  <a:lnTo>
                    <a:pt x="545378" y="526916"/>
                  </a:lnTo>
                  <a:lnTo>
                    <a:pt x="571541" y="491419"/>
                  </a:lnTo>
                  <a:lnTo>
                    <a:pt x="592726" y="452304"/>
                  </a:lnTo>
                  <a:lnTo>
                    <a:pt x="608454" y="410063"/>
                  </a:lnTo>
                  <a:lnTo>
                    <a:pt x="618244" y="365189"/>
                  </a:lnTo>
                  <a:lnTo>
                    <a:pt x="621614" y="318173"/>
                  </a:lnTo>
                  <a:lnTo>
                    <a:pt x="618244" y="271154"/>
                  </a:lnTo>
                  <a:lnTo>
                    <a:pt x="608454" y="226277"/>
                  </a:lnTo>
                  <a:lnTo>
                    <a:pt x="592726" y="184035"/>
                  </a:lnTo>
                  <a:lnTo>
                    <a:pt x="571541" y="144921"/>
                  </a:lnTo>
                  <a:lnTo>
                    <a:pt x="545378" y="109425"/>
                  </a:lnTo>
                  <a:lnTo>
                    <a:pt x="514719" y="78039"/>
                  </a:lnTo>
                  <a:lnTo>
                    <a:pt x="480044" y="51257"/>
                  </a:lnTo>
                  <a:lnTo>
                    <a:pt x="441835" y="29570"/>
                  </a:lnTo>
                  <a:lnTo>
                    <a:pt x="400571" y="13470"/>
                  </a:lnTo>
                  <a:lnTo>
                    <a:pt x="356735" y="3449"/>
                  </a:lnTo>
                  <a:lnTo>
                    <a:pt x="310807" y="0"/>
                  </a:lnTo>
                  <a:close/>
                </a:path>
              </a:pathLst>
            </a:custGeom>
            <a:solidFill>
              <a:srgbClr val="FDD1B0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pic>
        <p:nvPicPr>
          <p:cNvPr id="38" name="Picture 4" descr="http://lh3.ggpht.com/53FdABI6uUUwD3pjYnxpRKrLQdSOE-GB8S-YTI3qY621RmCPOdqlcqgeKLnOafvz4Jg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8" y="3481094"/>
            <a:ext cx="553991" cy="5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63895" y="4932553"/>
            <a:ext cx="7914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- Статистика объективно отражает факты,</a:t>
            </a:r>
          </a:p>
          <a:p>
            <a:r>
              <a:rPr lang="ru-RU" sz="1600" i="1" dirty="0"/>
              <a:t>при этом не отражает проблемы.</a:t>
            </a:r>
          </a:p>
          <a:p>
            <a:r>
              <a:rPr lang="ru-RU" sz="1600" i="1" dirty="0"/>
              <a:t>- При этом, проблема существует как со стороны водителя, так и со стороны пешехода: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2363" y="977907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18844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3024" y="130271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966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64045" y="181028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18910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209322" y="630896"/>
            <a:ext cx="0" cy="171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534048" y="630896"/>
            <a:ext cx="0" cy="171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pngimg.com/uploads/pacifier/pacifier_PNG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25" y="657980"/>
            <a:ext cx="305291" cy="3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187752" y="630896"/>
            <a:ext cx="5921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36394" y="677737"/>
            <a:ext cx="556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До 16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179797" y="630896"/>
            <a:ext cx="0" cy="358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322867" y="97785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3460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434466" y="130271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49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33159" y="182740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3572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60058" y="23653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4179" y="1609480"/>
            <a:ext cx="1429407" cy="3662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4286" y="266330"/>
            <a:ext cx="485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 анализа статистических данных.</a:t>
            </a:r>
          </a:p>
          <a:p>
            <a:r>
              <a:rPr lang="ru-RU" sz="2000" b="1" dirty="0"/>
              <a:t>Поиск ошибок совершаемых участниками дорожного движения.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2569" y="1458065"/>
            <a:ext cx="1429407" cy="7110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8285" y="1637190"/>
            <a:ext cx="91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Ошибки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1302" y="1619730"/>
            <a:ext cx="1429407" cy="3662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86678" y="1634875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Осознанные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1302" y="1650963"/>
            <a:ext cx="142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Не осознанные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05404" y="2235142"/>
            <a:ext cx="3626582" cy="3556037"/>
            <a:chOff x="1957788" y="4638554"/>
            <a:chExt cx="2350644" cy="1950582"/>
          </a:xfrm>
        </p:grpSpPr>
        <p:sp>
          <p:nvSpPr>
            <p:cNvPr id="12" name="TextBox 11"/>
            <p:cNvSpPr txBox="1"/>
            <p:nvPr/>
          </p:nvSpPr>
          <p:spPr>
            <a:xfrm>
              <a:off x="1957788" y="5265697"/>
              <a:ext cx="2350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Стремление к демонстрации превосходства.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Стремление к мгновенной выгоде.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57788" y="4638554"/>
              <a:ext cx="2350644" cy="19433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81976" y="2231679"/>
            <a:ext cx="3614930" cy="1627429"/>
            <a:chOff x="4601566" y="2469675"/>
            <a:chExt cx="4342107" cy="1692255"/>
          </a:xfrm>
        </p:grpSpPr>
        <p:sp>
          <p:nvSpPr>
            <p:cNvPr id="15" name="TextBox 14"/>
            <p:cNvSpPr txBox="1"/>
            <p:nvPr/>
          </p:nvSpPr>
          <p:spPr>
            <a:xfrm>
              <a:off x="4781357" y="2529623"/>
              <a:ext cx="41623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Не знание ПДД и возможностей автомобиля.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Ошибки при оценке скорости и расстояния.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Ошибки в наблюдении.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Отвлечение внимания.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601566" y="2469675"/>
              <a:ext cx="4295339" cy="1692255"/>
              <a:chOff x="1931912" y="4638554"/>
              <a:chExt cx="2376520" cy="19433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1912" y="4766056"/>
                <a:ext cx="2350644" cy="43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600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957788" y="4638554"/>
                <a:ext cx="2350644" cy="194338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 flipV="1">
            <a:off x="2883586" y="1813600"/>
            <a:ext cx="968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10" idx="1"/>
          </p:cNvCxnSpPr>
          <p:nvPr/>
        </p:nvCxnSpPr>
        <p:spPr>
          <a:xfrm flipV="1">
            <a:off x="5281976" y="1804852"/>
            <a:ext cx="809326" cy="8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320912" y="3950980"/>
            <a:ext cx="3575994" cy="1844561"/>
            <a:chOff x="4648335" y="2469675"/>
            <a:chExt cx="4295338" cy="1692255"/>
          </a:xfrm>
        </p:grpSpPr>
        <p:sp>
          <p:nvSpPr>
            <p:cNvPr id="22" name="TextBox 21"/>
            <p:cNvSpPr txBox="1"/>
            <p:nvPr/>
          </p:nvSpPr>
          <p:spPr>
            <a:xfrm>
              <a:off x="4781357" y="2529623"/>
              <a:ext cx="41623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Не знание ПДД или произвольная трактовка.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Ошибки в выборе скоростного режима.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Бездействие в случае не явной угрозы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В оценке остановочного пути.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6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48335" y="2469675"/>
              <a:ext cx="4248571" cy="169225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64" y="2546911"/>
            <a:ext cx="994370" cy="99437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020077" y="4436417"/>
            <a:ext cx="1053591" cy="860932"/>
            <a:chOff x="8722828" y="3068267"/>
            <a:chExt cx="2645410" cy="2161672"/>
          </a:xfrm>
        </p:grpSpPr>
        <p:sp>
          <p:nvSpPr>
            <p:cNvPr id="26" name="object 8"/>
            <p:cNvSpPr/>
            <p:nvPr/>
          </p:nvSpPr>
          <p:spPr>
            <a:xfrm>
              <a:off x="8722828" y="3068267"/>
              <a:ext cx="2645410" cy="1840864"/>
            </a:xfrm>
            <a:custGeom>
              <a:avLst/>
              <a:gdLst/>
              <a:ahLst/>
              <a:cxnLst/>
              <a:rect l="l" t="t" r="r" b="b"/>
              <a:pathLst>
                <a:path w="2645409" h="1840865">
                  <a:moveTo>
                    <a:pt x="2482740" y="919510"/>
                  </a:moveTo>
                  <a:lnTo>
                    <a:pt x="213563" y="919510"/>
                  </a:lnTo>
                  <a:lnTo>
                    <a:pt x="207210" y="936888"/>
                  </a:lnTo>
                  <a:lnTo>
                    <a:pt x="201625" y="952260"/>
                  </a:lnTo>
                  <a:lnTo>
                    <a:pt x="196232" y="966855"/>
                  </a:lnTo>
                  <a:lnTo>
                    <a:pt x="174289" y="1025964"/>
                  </a:lnTo>
                  <a:lnTo>
                    <a:pt x="160343" y="1071570"/>
                  </a:lnTo>
                  <a:lnTo>
                    <a:pt x="149182" y="1117740"/>
                  </a:lnTo>
                  <a:lnTo>
                    <a:pt x="140998" y="1164520"/>
                  </a:lnTo>
                  <a:lnTo>
                    <a:pt x="135982" y="1211958"/>
                  </a:lnTo>
                  <a:lnTo>
                    <a:pt x="134327" y="1260099"/>
                  </a:lnTo>
                  <a:lnTo>
                    <a:pt x="134460" y="1410346"/>
                  </a:lnTo>
                  <a:lnTo>
                    <a:pt x="134569" y="1760923"/>
                  </a:lnTo>
                  <a:lnTo>
                    <a:pt x="141266" y="1791860"/>
                  </a:lnTo>
                  <a:lnTo>
                    <a:pt x="158589" y="1817076"/>
                  </a:lnTo>
                  <a:lnTo>
                    <a:pt x="184045" y="1834054"/>
                  </a:lnTo>
                  <a:lnTo>
                    <a:pt x="215137" y="1840273"/>
                  </a:lnTo>
                  <a:lnTo>
                    <a:pt x="2429522" y="1840273"/>
                  </a:lnTo>
                  <a:lnTo>
                    <a:pt x="2460757" y="1834000"/>
                  </a:lnTo>
                  <a:lnTo>
                    <a:pt x="2486294" y="1816887"/>
                  </a:lnTo>
                  <a:lnTo>
                    <a:pt x="2503606" y="1791490"/>
                  </a:lnTo>
                  <a:lnTo>
                    <a:pt x="2510167" y="1760364"/>
                  </a:lnTo>
                  <a:lnTo>
                    <a:pt x="2509947" y="1660412"/>
                  </a:lnTo>
                  <a:lnTo>
                    <a:pt x="2509920" y="1510499"/>
                  </a:lnTo>
                  <a:lnTo>
                    <a:pt x="2510049" y="1460532"/>
                  </a:lnTo>
                  <a:lnTo>
                    <a:pt x="2510271" y="1410346"/>
                  </a:lnTo>
                  <a:lnTo>
                    <a:pt x="2510596" y="1360598"/>
                  </a:lnTo>
                  <a:lnTo>
                    <a:pt x="2511044" y="1310632"/>
                  </a:lnTo>
                  <a:lnTo>
                    <a:pt x="2510522" y="1261349"/>
                  </a:lnTo>
                  <a:lnTo>
                    <a:pt x="2507801" y="1212559"/>
                  </a:lnTo>
                  <a:lnTo>
                    <a:pt x="2502618" y="1164280"/>
                  </a:lnTo>
                  <a:lnTo>
                    <a:pt x="2494711" y="1116526"/>
                  </a:lnTo>
                  <a:lnTo>
                    <a:pt x="2483816" y="1069315"/>
                  </a:lnTo>
                  <a:lnTo>
                    <a:pt x="2469672" y="1022662"/>
                  </a:lnTo>
                  <a:lnTo>
                    <a:pt x="2452014" y="976584"/>
                  </a:lnTo>
                  <a:lnTo>
                    <a:pt x="2446979" y="963833"/>
                  </a:lnTo>
                  <a:lnTo>
                    <a:pt x="2442368" y="950643"/>
                  </a:lnTo>
                  <a:lnTo>
                    <a:pt x="2437718" y="936632"/>
                  </a:lnTo>
                  <a:lnTo>
                    <a:pt x="2432913" y="922444"/>
                  </a:lnTo>
                  <a:lnTo>
                    <a:pt x="2456682" y="920943"/>
                  </a:lnTo>
                  <a:lnTo>
                    <a:pt x="2479444" y="919794"/>
                  </a:lnTo>
                  <a:lnTo>
                    <a:pt x="2482740" y="919510"/>
                  </a:lnTo>
                  <a:close/>
                </a:path>
                <a:path w="2645409" h="1840865">
                  <a:moveTo>
                    <a:pt x="197502" y="594955"/>
                  </a:moveTo>
                  <a:lnTo>
                    <a:pt x="127063" y="600118"/>
                  </a:lnTo>
                  <a:lnTo>
                    <a:pt x="81623" y="616054"/>
                  </a:lnTo>
                  <a:lnTo>
                    <a:pt x="44555" y="644425"/>
                  </a:lnTo>
                  <a:lnTo>
                    <a:pt x="17502" y="682294"/>
                  </a:lnTo>
                  <a:lnTo>
                    <a:pt x="2104" y="726725"/>
                  </a:lnTo>
                  <a:lnTo>
                    <a:pt x="0" y="774781"/>
                  </a:lnTo>
                  <a:lnTo>
                    <a:pt x="11655" y="820355"/>
                  </a:lnTo>
                  <a:lnTo>
                    <a:pt x="35269" y="859396"/>
                  </a:lnTo>
                  <a:lnTo>
                    <a:pt x="68900" y="890114"/>
                  </a:lnTo>
                  <a:lnTo>
                    <a:pt x="110610" y="910716"/>
                  </a:lnTo>
                  <a:lnTo>
                    <a:pt x="158457" y="919409"/>
                  </a:lnTo>
                  <a:lnTo>
                    <a:pt x="171286" y="919730"/>
                  </a:lnTo>
                  <a:lnTo>
                    <a:pt x="2482740" y="919510"/>
                  </a:lnTo>
                  <a:lnTo>
                    <a:pt x="2522385" y="914202"/>
                  </a:lnTo>
                  <a:lnTo>
                    <a:pt x="2566799" y="896154"/>
                  </a:lnTo>
                  <a:lnTo>
                    <a:pt x="2602938" y="866830"/>
                  </a:lnTo>
                  <a:lnTo>
                    <a:pt x="2629115" y="828942"/>
                  </a:lnTo>
                  <a:lnTo>
                    <a:pt x="2643644" y="785201"/>
                  </a:lnTo>
                  <a:lnTo>
                    <a:pt x="2644838" y="738319"/>
                  </a:lnTo>
                  <a:lnTo>
                    <a:pt x="2632191" y="692554"/>
                  </a:lnTo>
                  <a:lnTo>
                    <a:pt x="2607887" y="653584"/>
                  </a:lnTo>
                  <a:lnTo>
                    <a:pt x="2573886" y="623234"/>
                  </a:lnTo>
                  <a:lnTo>
                    <a:pt x="2532150" y="603326"/>
                  </a:lnTo>
                  <a:lnTo>
                    <a:pt x="2487483" y="596143"/>
                  </a:lnTo>
                  <a:lnTo>
                    <a:pt x="2339695" y="596143"/>
                  </a:lnTo>
                  <a:lnTo>
                    <a:pt x="2330513" y="595584"/>
                  </a:lnTo>
                  <a:lnTo>
                    <a:pt x="268884" y="595584"/>
                  </a:lnTo>
                  <a:lnTo>
                    <a:pt x="197502" y="594955"/>
                  </a:lnTo>
                  <a:close/>
                </a:path>
                <a:path w="2645409" h="1840865">
                  <a:moveTo>
                    <a:pt x="2412153" y="595009"/>
                  </a:moveTo>
                  <a:lnTo>
                    <a:pt x="2375914" y="595300"/>
                  </a:lnTo>
                  <a:lnTo>
                    <a:pt x="2339695" y="596143"/>
                  </a:lnTo>
                  <a:lnTo>
                    <a:pt x="2487483" y="596143"/>
                  </a:lnTo>
                  <a:lnTo>
                    <a:pt x="2484640" y="595686"/>
                  </a:lnTo>
                  <a:lnTo>
                    <a:pt x="2412153" y="595009"/>
                  </a:lnTo>
                  <a:close/>
                </a:path>
                <a:path w="2645409" h="1840865">
                  <a:moveTo>
                    <a:pt x="1298811" y="0"/>
                  </a:moveTo>
                  <a:lnTo>
                    <a:pt x="1249012" y="436"/>
                  </a:lnTo>
                  <a:lnTo>
                    <a:pt x="1199230" y="1516"/>
                  </a:lnTo>
                  <a:lnTo>
                    <a:pt x="1149468" y="3269"/>
                  </a:lnTo>
                  <a:lnTo>
                    <a:pt x="1099732" y="5729"/>
                  </a:lnTo>
                  <a:lnTo>
                    <a:pt x="1050026" y="8927"/>
                  </a:lnTo>
                  <a:lnTo>
                    <a:pt x="1000353" y="12895"/>
                  </a:lnTo>
                  <a:lnTo>
                    <a:pt x="951075" y="17669"/>
                  </a:lnTo>
                  <a:lnTo>
                    <a:pt x="901850" y="23263"/>
                  </a:lnTo>
                  <a:lnTo>
                    <a:pt x="852691" y="29605"/>
                  </a:lnTo>
                  <a:lnTo>
                    <a:pt x="803609" y="36619"/>
                  </a:lnTo>
                  <a:lnTo>
                    <a:pt x="754616" y="44231"/>
                  </a:lnTo>
                  <a:lnTo>
                    <a:pt x="656945" y="60952"/>
                  </a:lnTo>
                  <a:lnTo>
                    <a:pt x="604093" y="76384"/>
                  </a:lnTo>
                  <a:lnTo>
                    <a:pt x="559034" y="101698"/>
                  </a:lnTo>
                  <a:lnTo>
                    <a:pt x="521524" y="136163"/>
                  </a:lnTo>
                  <a:lnTo>
                    <a:pt x="491318" y="179051"/>
                  </a:lnTo>
                  <a:lnTo>
                    <a:pt x="468172" y="229633"/>
                  </a:lnTo>
                  <a:lnTo>
                    <a:pt x="449544" y="280640"/>
                  </a:lnTo>
                  <a:lnTo>
                    <a:pt x="430805" y="331608"/>
                  </a:lnTo>
                  <a:lnTo>
                    <a:pt x="355434" y="535335"/>
                  </a:lnTo>
                  <a:lnTo>
                    <a:pt x="328033" y="587686"/>
                  </a:lnTo>
                  <a:lnTo>
                    <a:pt x="268884" y="595584"/>
                  </a:lnTo>
                  <a:lnTo>
                    <a:pt x="2330513" y="595584"/>
                  </a:lnTo>
                  <a:lnTo>
                    <a:pt x="2283787" y="519646"/>
                  </a:lnTo>
                  <a:lnTo>
                    <a:pt x="2265452" y="468789"/>
                  </a:lnTo>
                  <a:lnTo>
                    <a:pt x="2246975" y="417985"/>
                  </a:lnTo>
                  <a:lnTo>
                    <a:pt x="2228319" y="367249"/>
                  </a:lnTo>
                  <a:lnTo>
                    <a:pt x="2209451" y="316596"/>
                  </a:lnTo>
                  <a:lnTo>
                    <a:pt x="2190335" y="266041"/>
                  </a:lnTo>
                  <a:lnTo>
                    <a:pt x="2170938" y="215600"/>
                  </a:lnTo>
                  <a:lnTo>
                    <a:pt x="2149862" y="172271"/>
                  </a:lnTo>
                  <a:lnTo>
                    <a:pt x="2122596" y="135149"/>
                  </a:lnTo>
                  <a:lnTo>
                    <a:pt x="2089156" y="104591"/>
                  </a:lnTo>
                  <a:lnTo>
                    <a:pt x="2049558" y="80951"/>
                  </a:lnTo>
                  <a:lnTo>
                    <a:pt x="2003818" y="64584"/>
                  </a:lnTo>
                  <a:lnTo>
                    <a:pt x="1953877" y="52679"/>
                  </a:lnTo>
                  <a:lnTo>
                    <a:pt x="1903697" y="42569"/>
                  </a:lnTo>
                  <a:lnTo>
                    <a:pt x="1853303" y="34066"/>
                  </a:lnTo>
                  <a:lnTo>
                    <a:pt x="1802723" y="26984"/>
                  </a:lnTo>
                  <a:lnTo>
                    <a:pt x="1751981" y="21135"/>
                  </a:lnTo>
                  <a:lnTo>
                    <a:pt x="1701104" y="16333"/>
                  </a:lnTo>
                  <a:lnTo>
                    <a:pt x="1650116" y="12389"/>
                  </a:lnTo>
                  <a:lnTo>
                    <a:pt x="1547914" y="6329"/>
                  </a:lnTo>
                  <a:lnTo>
                    <a:pt x="1448268" y="2223"/>
                  </a:lnTo>
                  <a:lnTo>
                    <a:pt x="1398443" y="925"/>
                  </a:lnTo>
                  <a:lnTo>
                    <a:pt x="1348623" y="173"/>
                  </a:lnTo>
                  <a:lnTo>
                    <a:pt x="1298811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object 9"/>
            <p:cNvSpPr/>
            <p:nvPr/>
          </p:nvSpPr>
          <p:spPr>
            <a:xfrm>
              <a:off x="9147415" y="3216761"/>
              <a:ext cx="1791970" cy="606425"/>
            </a:xfrm>
            <a:custGeom>
              <a:avLst/>
              <a:gdLst/>
              <a:ahLst/>
              <a:cxnLst/>
              <a:rect l="l" t="t" r="r" b="b"/>
              <a:pathLst>
                <a:path w="1791970" h="606425">
                  <a:moveTo>
                    <a:pt x="884402" y="0"/>
                  </a:moveTo>
                  <a:lnTo>
                    <a:pt x="832763" y="335"/>
                  </a:lnTo>
                  <a:lnTo>
                    <a:pt x="782276" y="1348"/>
                  </a:lnTo>
                  <a:lnTo>
                    <a:pt x="732790" y="3046"/>
                  </a:lnTo>
                  <a:lnTo>
                    <a:pt x="684149" y="5437"/>
                  </a:lnTo>
                  <a:lnTo>
                    <a:pt x="636203" y="8529"/>
                  </a:lnTo>
                  <a:lnTo>
                    <a:pt x="588797" y="12331"/>
                  </a:lnTo>
                  <a:lnTo>
                    <a:pt x="546384" y="16406"/>
                  </a:lnTo>
                  <a:lnTo>
                    <a:pt x="502839" y="21263"/>
                  </a:lnTo>
                  <a:lnTo>
                    <a:pt x="457893" y="26940"/>
                  </a:lnTo>
                  <a:lnTo>
                    <a:pt x="411274" y="33476"/>
                  </a:lnTo>
                  <a:lnTo>
                    <a:pt x="362714" y="40908"/>
                  </a:lnTo>
                  <a:lnTo>
                    <a:pt x="311941" y="49273"/>
                  </a:lnTo>
                  <a:lnTo>
                    <a:pt x="258686" y="58610"/>
                  </a:lnTo>
                  <a:lnTo>
                    <a:pt x="218378" y="76041"/>
                  </a:lnTo>
                  <a:lnTo>
                    <a:pt x="183146" y="131838"/>
                  </a:lnTo>
                  <a:lnTo>
                    <a:pt x="173833" y="156784"/>
                  </a:lnTo>
                  <a:lnTo>
                    <a:pt x="161356" y="189263"/>
                  </a:lnTo>
                  <a:lnTo>
                    <a:pt x="146151" y="228324"/>
                  </a:lnTo>
                  <a:lnTo>
                    <a:pt x="88534" y="375507"/>
                  </a:lnTo>
                  <a:lnTo>
                    <a:pt x="66783" y="431402"/>
                  </a:lnTo>
                  <a:lnTo>
                    <a:pt x="44485" y="489132"/>
                  </a:lnTo>
                  <a:lnTo>
                    <a:pt x="22079" y="547747"/>
                  </a:lnTo>
                  <a:lnTo>
                    <a:pt x="0" y="606297"/>
                  </a:lnTo>
                  <a:lnTo>
                    <a:pt x="157937" y="590925"/>
                  </a:lnTo>
                  <a:lnTo>
                    <a:pt x="316336" y="577940"/>
                  </a:lnTo>
                  <a:lnTo>
                    <a:pt x="474802" y="567496"/>
                  </a:lnTo>
                  <a:lnTo>
                    <a:pt x="632937" y="559747"/>
                  </a:lnTo>
                  <a:lnTo>
                    <a:pt x="790348" y="554846"/>
                  </a:lnTo>
                  <a:lnTo>
                    <a:pt x="946636" y="552946"/>
                  </a:lnTo>
                  <a:lnTo>
                    <a:pt x="1772494" y="552946"/>
                  </a:lnTo>
                  <a:lnTo>
                    <a:pt x="1762081" y="524799"/>
                  </a:lnTo>
                  <a:lnTo>
                    <a:pt x="1743466" y="475082"/>
                  </a:lnTo>
                  <a:lnTo>
                    <a:pt x="1723307" y="421689"/>
                  </a:lnTo>
                  <a:lnTo>
                    <a:pt x="1702282" y="366345"/>
                  </a:lnTo>
                  <a:lnTo>
                    <a:pt x="1681070" y="310778"/>
                  </a:lnTo>
                  <a:lnTo>
                    <a:pt x="1640796" y="205878"/>
                  </a:lnTo>
                  <a:lnTo>
                    <a:pt x="1607908" y="120802"/>
                  </a:lnTo>
                  <a:lnTo>
                    <a:pt x="1582420" y="80567"/>
                  </a:lnTo>
                  <a:lnTo>
                    <a:pt x="1542072" y="59867"/>
                  </a:lnTo>
                  <a:lnTo>
                    <a:pt x="1488238" y="47263"/>
                  </a:lnTo>
                  <a:lnTo>
                    <a:pt x="1433845" y="36884"/>
                  </a:lnTo>
                  <a:lnTo>
                    <a:pt x="1379250" y="28458"/>
                  </a:lnTo>
                  <a:lnTo>
                    <a:pt x="1324813" y="21715"/>
                  </a:lnTo>
                  <a:lnTo>
                    <a:pt x="1270889" y="16383"/>
                  </a:lnTo>
                  <a:lnTo>
                    <a:pt x="1217838" y="12192"/>
                  </a:lnTo>
                  <a:lnTo>
                    <a:pt x="1115783" y="6146"/>
                  </a:lnTo>
                  <a:lnTo>
                    <a:pt x="1020310" y="2189"/>
                  </a:lnTo>
                  <a:lnTo>
                    <a:pt x="974243" y="967"/>
                  </a:lnTo>
                  <a:lnTo>
                    <a:pt x="929009" y="240"/>
                  </a:lnTo>
                  <a:lnTo>
                    <a:pt x="884402" y="0"/>
                  </a:lnTo>
                  <a:close/>
                </a:path>
                <a:path w="1791970" h="606425">
                  <a:moveTo>
                    <a:pt x="1772494" y="552946"/>
                  </a:moveTo>
                  <a:lnTo>
                    <a:pt x="946636" y="552946"/>
                  </a:lnTo>
                  <a:lnTo>
                    <a:pt x="998415" y="553007"/>
                  </a:lnTo>
                  <a:lnTo>
                    <a:pt x="1101407" y="554202"/>
                  </a:lnTo>
                  <a:lnTo>
                    <a:pt x="1203549" y="556868"/>
                  </a:lnTo>
                  <a:lnTo>
                    <a:pt x="1304723" y="561051"/>
                  </a:lnTo>
                  <a:lnTo>
                    <a:pt x="1404812" y="566795"/>
                  </a:lnTo>
                  <a:lnTo>
                    <a:pt x="1503698" y="574146"/>
                  </a:lnTo>
                  <a:lnTo>
                    <a:pt x="1601265" y="583150"/>
                  </a:lnTo>
                  <a:lnTo>
                    <a:pt x="1697394" y="593852"/>
                  </a:lnTo>
                  <a:lnTo>
                    <a:pt x="1744884" y="599854"/>
                  </a:lnTo>
                  <a:lnTo>
                    <a:pt x="1791970" y="606297"/>
                  </a:lnTo>
                  <a:lnTo>
                    <a:pt x="1778475" y="569113"/>
                  </a:lnTo>
                  <a:lnTo>
                    <a:pt x="1772494" y="552946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9035249" y="4149842"/>
              <a:ext cx="322580" cy="322580"/>
            </a:xfrm>
            <a:custGeom>
              <a:avLst/>
              <a:gdLst/>
              <a:ahLst/>
              <a:cxnLst/>
              <a:rect l="l" t="t" r="r" b="b"/>
              <a:pathLst>
                <a:path w="322579" h="322579">
                  <a:moveTo>
                    <a:pt x="158978" y="0"/>
                  </a:moveTo>
                  <a:lnTo>
                    <a:pt x="108549" y="8474"/>
                  </a:lnTo>
                  <a:lnTo>
                    <a:pt x="64829" y="31590"/>
                  </a:lnTo>
                  <a:lnTo>
                    <a:pt x="30424" y="66683"/>
                  </a:lnTo>
                  <a:lnTo>
                    <a:pt x="7945" y="111092"/>
                  </a:lnTo>
                  <a:lnTo>
                    <a:pt x="0" y="162153"/>
                  </a:lnTo>
                  <a:lnTo>
                    <a:pt x="8167" y="213396"/>
                  </a:lnTo>
                  <a:lnTo>
                    <a:pt x="30675" y="257487"/>
                  </a:lnTo>
                  <a:lnTo>
                    <a:pt x="65076" y="291976"/>
                  </a:lnTo>
                  <a:lnTo>
                    <a:pt x="108926" y="314414"/>
                  </a:lnTo>
                  <a:lnTo>
                    <a:pt x="159778" y="322351"/>
                  </a:lnTo>
                  <a:lnTo>
                    <a:pt x="203536" y="316653"/>
                  </a:lnTo>
                  <a:lnTo>
                    <a:pt x="242450" y="300675"/>
                  </a:lnTo>
                  <a:lnTo>
                    <a:pt x="275143" y="275788"/>
                  </a:lnTo>
                  <a:lnTo>
                    <a:pt x="300236" y="243363"/>
                  </a:lnTo>
                  <a:lnTo>
                    <a:pt x="316351" y="204769"/>
                  </a:lnTo>
                  <a:lnTo>
                    <a:pt x="322110" y="161378"/>
                  </a:lnTo>
                  <a:lnTo>
                    <a:pt x="316317" y="118555"/>
                  </a:lnTo>
                  <a:lnTo>
                    <a:pt x="299803" y="79966"/>
                  </a:lnTo>
                  <a:lnTo>
                    <a:pt x="274191" y="47213"/>
                  </a:lnTo>
                  <a:lnTo>
                    <a:pt x="241101" y="21899"/>
                  </a:lnTo>
                  <a:lnTo>
                    <a:pt x="202157" y="5627"/>
                  </a:lnTo>
                  <a:lnTo>
                    <a:pt x="15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10733137" y="4149664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159956" y="0"/>
                  </a:moveTo>
                  <a:lnTo>
                    <a:pt x="109521" y="8768"/>
                  </a:lnTo>
                  <a:lnTo>
                    <a:pt x="65647" y="32057"/>
                  </a:lnTo>
                  <a:lnTo>
                    <a:pt x="30995" y="67174"/>
                  </a:lnTo>
                  <a:lnTo>
                    <a:pt x="8226" y="111425"/>
                  </a:lnTo>
                  <a:lnTo>
                    <a:pt x="0" y="162115"/>
                  </a:lnTo>
                  <a:lnTo>
                    <a:pt x="5724" y="205229"/>
                  </a:lnTo>
                  <a:lnTo>
                    <a:pt x="22008" y="243755"/>
                  </a:lnTo>
                  <a:lnTo>
                    <a:pt x="47359" y="276229"/>
                  </a:lnTo>
                  <a:lnTo>
                    <a:pt x="80290" y="301188"/>
                  </a:lnTo>
                  <a:lnTo>
                    <a:pt x="119309" y="317169"/>
                  </a:lnTo>
                  <a:lnTo>
                    <a:pt x="162928" y="322706"/>
                  </a:lnTo>
                  <a:lnTo>
                    <a:pt x="213670" y="314407"/>
                  </a:lnTo>
                  <a:lnTo>
                    <a:pt x="257507" y="291619"/>
                  </a:lnTo>
                  <a:lnTo>
                    <a:pt x="291919" y="256886"/>
                  </a:lnTo>
                  <a:lnTo>
                    <a:pt x="314386" y="212755"/>
                  </a:lnTo>
                  <a:lnTo>
                    <a:pt x="322389" y="161772"/>
                  </a:lnTo>
                  <a:lnTo>
                    <a:pt x="316510" y="118590"/>
                  </a:lnTo>
                  <a:lnTo>
                    <a:pt x="300010" y="79761"/>
                  </a:lnTo>
                  <a:lnTo>
                    <a:pt x="274496" y="46886"/>
                  </a:lnTo>
                  <a:lnTo>
                    <a:pt x="241577" y="21567"/>
                  </a:lnTo>
                  <a:lnTo>
                    <a:pt x="202861" y="5404"/>
                  </a:lnTo>
                  <a:lnTo>
                    <a:pt x="15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9491012" y="4151120"/>
              <a:ext cx="1106170" cy="401320"/>
            </a:xfrm>
            <a:custGeom>
              <a:avLst/>
              <a:gdLst/>
              <a:ahLst/>
              <a:cxnLst/>
              <a:rect l="l" t="t" r="r" b="b"/>
              <a:pathLst>
                <a:path w="1106170" h="401320">
                  <a:moveTo>
                    <a:pt x="552945" y="0"/>
                  </a:moveTo>
                  <a:lnTo>
                    <a:pt x="492405" y="155"/>
                  </a:lnTo>
                  <a:lnTo>
                    <a:pt x="432630" y="1759"/>
                  </a:lnTo>
                  <a:lnTo>
                    <a:pt x="374393" y="4833"/>
                  </a:lnTo>
                  <a:lnTo>
                    <a:pt x="318466" y="9401"/>
                  </a:lnTo>
                  <a:lnTo>
                    <a:pt x="265622" y="15486"/>
                  </a:lnTo>
                  <a:lnTo>
                    <a:pt x="216634" y="23113"/>
                  </a:lnTo>
                  <a:lnTo>
                    <a:pt x="172275" y="32303"/>
                  </a:lnTo>
                  <a:lnTo>
                    <a:pt x="133317" y="43080"/>
                  </a:lnTo>
                  <a:lnTo>
                    <a:pt x="74696" y="69491"/>
                  </a:lnTo>
                  <a:lnTo>
                    <a:pt x="46953" y="102531"/>
                  </a:lnTo>
                  <a:lnTo>
                    <a:pt x="37499" y="135956"/>
                  </a:lnTo>
                  <a:lnTo>
                    <a:pt x="16287" y="210329"/>
                  </a:lnTo>
                  <a:lnTo>
                    <a:pt x="1411" y="262805"/>
                  </a:lnTo>
                  <a:lnTo>
                    <a:pt x="0" y="279219"/>
                  </a:lnTo>
                  <a:lnTo>
                    <a:pt x="4541" y="294503"/>
                  </a:lnTo>
                  <a:lnTo>
                    <a:pt x="53017" y="323519"/>
                  </a:lnTo>
                  <a:lnTo>
                    <a:pt x="118454" y="342842"/>
                  </a:lnTo>
                  <a:lnTo>
                    <a:pt x="158751" y="353179"/>
                  </a:lnTo>
                  <a:lnTo>
                    <a:pt x="203701" y="363434"/>
                  </a:lnTo>
                  <a:lnTo>
                    <a:pt x="253006" y="373207"/>
                  </a:lnTo>
                  <a:lnTo>
                    <a:pt x="306368" y="382100"/>
                  </a:lnTo>
                  <a:lnTo>
                    <a:pt x="363488" y="389711"/>
                  </a:lnTo>
                  <a:lnTo>
                    <a:pt x="424067" y="395643"/>
                  </a:lnTo>
                  <a:lnTo>
                    <a:pt x="487806" y="399494"/>
                  </a:lnTo>
                  <a:lnTo>
                    <a:pt x="554407" y="400867"/>
                  </a:lnTo>
                  <a:lnTo>
                    <a:pt x="620979" y="399494"/>
                  </a:lnTo>
                  <a:lnTo>
                    <a:pt x="684456" y="395661"/>
                  </a:lnTo>
                  <a:lnTo>
                    <a:pt x="744804" y="389751"/>
                  </a:lnTo>
                  <a:lnTo>
                    <a:pt x="801651" y="382166"/>
                  </a:lnTo>
                  <a:lnTo>
                    <a:pt x="854712" y="373303"/>
                  </a:lnTo>
                  <a:lnTo>
                    <a:pt x="903700" y="363561"/>
                  </a:lnTo>
                  <a:lnTo>
                    <a:pt x="948329" y="353337"/>
                  </a:lnTo>
                  <a:lnTo>
                    <a:pt x="988312" y="343028"/>
                  </a:lnTo>
                  <a:lnTo>
                    <a:pt x="1053194" y="323749"/>
                  </a:lnTo>
                  <a:lnTo>
                    <a:pt x="1091673" y="307295"/>
                  </a:lnTo>
                  <a:lnTo>
                    <a:pt x="1105888" y="279441"/>
                  </a:lnTo>
                  <a:lnTo>
                    <a:pt x="1104482" y="263047"/>
                  </a:lnTo>
                  <a:lnTo>
                    <a:pt x="1088767" y="207362"/>
                  </a:lnTo>
                  <a:lnTo>
                    <a:pt x="1077047" y="166587"/>
                  </a:lnTo>
                  <a:lnTo>
                    <a:pt x="1057784" y="102531"/>
                  </a:lnTo>
                  <a:lnTo>
                    <a:pt x="1030394" y="72913"/>
                  </a:lnTo>
                  <a:lnTo>
                    <a:pt x="972061" y="48058"/>
                  </a:lnTo>
                  <a:lnTo>
                    <a:pt x="933223" y="37475"/>
                  </a:lnTo>
                  <a:lnTo>
                    <a:pt x="888967" y="28152"/>
                  </a:lnTo>
                  <a:lnTo>
                    <a:pt x="840067" y="20114"/>
                  </a:lnTo>
                  <a:lnTo>
                    <a:pt x="787295" y="13383"/>
                  </a:lnTo>
                  <a:lnTo>
                    <a:pt x="731424" y="7983"/>
                  </a:lnTo>
                  <a:lnTo>
                    <a:pt x="673227" y="3936"/>
                  </a:lnTo>
                  <a:lnTo>
                    <a:pt x="613476" y="1268"/>
                  </a:lnTo>
                  <a:lnTo>
                    <a:pt x="552945" y="0"/>
                  </a:lnTo>
                  <a:close/>
                </a:path>
              </a:pathLst>
            </a:custGeom>
            <a:solidFill>
              <a:srgbClr val="8197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9193351" y="4695917"/>
              <a:ext cx="1701164" cy="87630"/>
            </a:xfrm>
            <a:custGeom>
              <a:avLst/>
              <a:gdLst/>
              <a:ahLst/>
              <a:cxnLst/>
              <a:rect l="l" t="t" r="r" b="b"/>
              <a:pathLst>
                <a:path w="1701165" h="87629">
                  <a:moveTo>
                    <a:pt x="1657261" y="0"/>
                  </a:moveTo>
                  <a:lnTo>
                    <a:pt x="43726" y="0"/>
                  </a:lnTo>
                  <a:lnTo>
                    <a:pt x="26714" y="3433"/>
                  </a:lnTo>
                  <a:lnTo>
                    <a:pt x="12814" y="12800"/>
                  </a:lnTo>
                  <a:lnTo>
                    <a:pt x="3438" y="26697"/>
                  </a:lnTo>
                  <a:lnTo>
                    <a:pt x="0" y="43726"/>
                  </a:lnTo>
                  <a:lnTo>
                    <a:pt x="3438" y="60738"/>
                  </a:lnTo>
                  <a:lnTo>
                    <a:pt x="12814" y="74637"/>
                  </a:lnTo>
                  <a:lnTo>
                    <a:pt x="26714" y="84013"/>
                  </a:lnTo>
                  <a:lnTo>
                    <a:pt x="43726" y="87452"/>
                  </a:lnTo>
                  <a:lnTo>
                    <a:pt x="1657261" y="87452"/>
                  </a:lnTo>
                  <a:lnTo>
                    <a:pt x="1674289" y="84013"/>
                  </a:lnTo>
                  <a:lnTo>
                    <a:pt x="1688187" y="74637"/>
                  </a:lnTo>
                  <a:lnTo>
                    <a:pt x="1697553" y="60738"/>
                  </a:lnTo>
                  <a:lnTo>
                    <a:pt x="1700987" y="43726"/>
                  </a:lnTo>
                  <a:lnTo>
                    <a:pt x="1697553" y="26697"/>
                  </a:lnTo>
                  <a:lnTo>
                    <a:pt x="1688187" y="12800"/>
                  </a:lnTo>
                  <a:lnTo>
                    <a:pt x="1674289" y="3433"/>
                  </a:lnTo>
                  <a:lnTo>
                    <a:pt x="1657261" y="0"/>
                  </a:lnTo>
                  <a:close/>
                </a:path>
              </a:pathLst>
            </a:custGeom>
            <a:solidFill>
              <a:srgbClr val="8197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8857398" y="4829191"/>
              <a:ext cx="433705" cy="400685"/>
            </a:xfrm>
            <a:custGeom>
              <a:avLst/>
              <a:gdLst/>
              <a:ahLst/>
              <a:cxnLst/>
              <a:rect l="l" t="t" r="r" b="b"/>
              <a:pathLst>
                <a:path w="433704" h="400684">
                  <a:moveTo>
                    <a:pt x="0" y="0"/>
                  </a:moveTo>
                  <a:lnTo>
                    <a:pt x="41" y="158518"/>
                  </a:lnTo>
                  <a:lnTo>
                    <a:pt x="1949" y="206072"/>
                  </a:lnTo>
                  <a:lnTo>
                    <a:pt x="20478" y="275093"/>
                  </a:lnTo>
                  <a:lnTo>
                    <a:pt x="43325" y="313842"/>
                  </a:lnTo>
                  <a:lnTo>
                    <a:pt x="73151" y="346540"/>
                  </a:lnTo>
                  <a:lnTo>
                    <a:pt x="108699" y="372355"/>
                  </a:lnTo>
                  <a:lnTo>
                    <a:pt x="148713" y="390453"/>
                  </a:lnTo>
                  <a:lnTo>
                    <a:pt x="191935" y="400000"/>
                  </a:lnTo>
                  <a:lnTo>
                    <a:pt x="237109" y="400164"/>
                  </a:lnTo>
                  <a:lnTo>
                    <a:pt x="282533" y="390453"/>
                  </a:lnTo>
                  <a:lnTo>
                    <a:pt x="323682" y="371996"/>
                  </a:lnTo>
                  <a:lnTo>
                    <a:pt x="359741" y="345778"/>
                  </a:lnTo>
                  <a:lnTo>
                    <a:pt x="389681" y="312884"/>
                  </a:lnTo>
                  <a:lnTo>
                    <a:pt x="412526" y="274370"/>
                  </a:lnTo>
                  <a:lnTo>
                    <a:pt x="427302" y="231296"/>
                  </a:lnTo>
                  <a:lnTo>
                    <a:pt x="433031" y="184721"/>
                  </a:lnTo>
                  <a:lnTo>
                    <a:pt x="433326" y="158518"/>
                  </a:lnTo>
                  <a:lnTo>
                    <a:pt x="433133" y="79349"/>
                  </a:lnTo>
                  <a:lnTo>
                    <a:pt x="80568" y="79349"/>
                  </a:lnTo>
                  <a:lnTo>
                    <a:pt x="49475" y="73130"/>
                  </a:lnTo>
                  <a:lnTo>
                    <a:pt x="24020" y="56153"/>
                  </a:lnTo>
                  <a:lnTo>
                    <a:pt x="6697" y="30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7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10799881" y="4828619"/>
              <a:ext cx="433705" cy="401320"/>
            </a:xfrm>
            <a:custGeom>
              <a:avLst/>
              <a:gdLst/>
              <a:ahLst/>
              <a:cxnLst/>
              <a:rect l="l" t="t" r="r" b="b"/>
              <a:pathLst>
                <a:path w="433704" h="401320">
                  <a:moveTo>
                    <a:pt x="433090" y="0"/>
                  </a:moveTo>
                  <a:lnTo>
                    <a:pt x="426546" y="31125"/>
                  </a:lnTo>
                  <a:lnTo>
                    <a:pt x="409236" y="56522"/>
                  </a:lnTo>
                  <a:lnTo>
                    <a:pt x="383701" y="73635"/>
                  </a:lnTo>
                  <a:lnTo>
                    <a:pt x="352483" y="79908"/>
                  </a:lnTo>
                  <a:lnTo>
                    <a:pt x="20" y="79908"/>
                  </a:lnTo>
                  <a:lnTo>
                    <a:pt x="0" y="169557"/>
                  </a:lnTo>
                  <a:lnTo>
                    <a:pt x="5497" y="230880"/>
                  </a:lnTo>
                  <a:lnTo>
                    <a:pt x="19991" y="273517"/>
                  </a:lnTo>
                  <a:lnTo>
                    <a:pt x="42459" y="311749"/>
                  </a:lnTo>
                  <a:lnTo>
                    <a:pt x="71780" y="344549"/>
                  </a:lnTo>
                  <a:lnTo>
                    <a:pt x="106834" y="370893"/>
                  </a:lnTo>
                  <a:lnTo>
                    <a:pt x="146502" y="389756"/>
                  </a:lnTo>
                  <a:lnTo>
                    <a:pt x="189663" y="400113"/>
                  </a:lnTo>
                  <a:lnTo>
                    <a:pt x="235198" y="400938"/>
                  </a:lnTo>
                  <a:lnTo>
                    <a:pt x="283310" y="391296"/>
                  </a:lnTo>
                  <a:lnTo>
                    <a:pt x="326095" y="372320"/>
                  </a:lnTo>
                  <a:lnTo>
                    <a:pt x="362793" y="344928"/>
                  </a:lnTo>
                  <a:lnTo>
                    <a:pt x="392641" y="310038"/>
                  </a:lnTo>
                  <a:lnTo>
                    <a:pt x="414878" y="268568"/>
                  </a:lnTo>
                  <a:lnTo>
                    <a:pt x="428742" y="221435"/>
                  </a:lnTo>
                  <a:lnTo>
                    <a:pt x="433471" y="169557"/>
                  </a:lnTo>
                  <a:lnTo>
                    <a:pt x="433090" y="0"/>
                  </a:lnTo>
                  <a:close/>
                </a:path>
              </a:pathLst>
            </a:custGeom>
            <a:solidFill>
              <a:srgbClr val="8197A5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cxnSp>
        <p:nvCxnSpPr>
          <p:cNvPr id="34" name="Прямая со стрелкой 33"/>
          <p:cNvCxnSpPr>
            <a:stCxn id="8" idx="2"/>
          </p:cNvCxnSpPr>
          <p:nvPr/>
        </p:nvCxnSpPr>
        <p:spPr>
          <a:xfrm flipH="1">
            <a:off x="6806005" y="1985994"/>
            <a:ext cx="1" cy="2467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163919" y="1975744"/>
            <a:ext cx="1" cy="2467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2192688" y="6207473"/>
            <a:ext cx="4706670" cy="515132"/>
            <a:chOff x="2026987" y="5688943"/>
            <a:chExt cx="4706670" cy="515132"/>
          </a:xfrm>
        </p:grpSpPr>
        <p:sp>
          <p:nvSpPr>
            <p:cNvPr id="37" name="TextBox 36"/>
            <p:cNvSpPr txBox="1"/>
            <p:nvPr/>
          </p:nvSpPr>
          <p:spPr>
            <a:xfrm>
              <a:off x="2198214" y="58347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66995" y="5694099"/>
              <a:ext cx="4666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Более 90 % ДТП, можно было предотвратить!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026987" y="5688943"/>
              <a:ext cx="4666662" cy="3922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478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Не знание ПДД и возможностей автомобиля.</a:t>
            </a:r>
          </a:p>
        </p:txBody>
      </p:sp>
      <p:pic>
        <p:nvPicPr>
          <p:cNvPr id="5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699" y="2182281"/>
            <a:ext cx="651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Где пешеход имеет право переходить проезжую часть дороги?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396" y="2717014"/>
            <a:ext cx="86572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4.3 ПДДРФ </a:t>
            </a:r>
            <a:r>
              <a:rPr lang="ru-RU" sz="1600" dirty="0"/>
              <a:t>Пешеходы должны переходить дорогу по </a:t>
            </a:r>
            <a:r>
              <a:rPr lang="ru-RU" sz="1600" b="1" dirty="0"/>
              <a:t>пешеходным переходам*, </a:t>
            </a:r>
            <a:r>
              <a:rPr lang="ru-RU" sz="1600" dirty="0"/>
              <a:t>в том числе по подземным и надземным, а при их отсутствии - на перекрестках по линии тротуаров или обочин.</a:t>
            </a:r>
          </a:p>
          <a:p>
            <a:r>
              <a:rPr lang="ru-RU" sz="1600" dirty="0"/>
              <a:t>На регулируемом перекрестке допускается переходить проезжую часть между противоположными углами перекрестка (по диагонали) только при наличии разметки 1.14.1  или 1.14.2 , обозначающей такой пешеходный переход.</a:t>
            </a:r>
          </a:p>
          <a:p>
            <a:r>
              <a:rPr lang="ru-RU" sz="1600" dirty="0"/>
              <a:t>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425839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418974" y="1328685"/>
            <a:ext cx="40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Пешеходные переходы: подземный/надземный – безопасно.</a:t>
            </a:r>
          </a:p>
        </p:txBody>
      </p:sp>
      <p:pic>
        <p:nvPicPr>
          <p:cNvPr id="5" name="Picture 6" descr="http://photos.wikimapia.org/p/00/03/67/07/9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6" b="23012"/>
          <a:stretch>
            <a:fillRect/>
          </a:stretch>
        </p:blipFill>
        <p:spPr bwMode="auto">
          <a:xfrm>
            <a:off x="1004226" y="5191829"/>
            <a:ext cx="2846121" cy="154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699" y="2129240"/>
            <a:ext cx="4289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/>
              <a:t>Регулируемый пешеходный переход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i="1" dirty="0"/>
              <a:t>Водители знают в появлении пешехода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39699" y="4329139"/>
            <a:ext cx="4140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Нерегулируемый пешеходный переход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/>
              <a:t>Водители предупреждены о появлении пешехода</a:t>
            </a:r>
          </a:p>
        </p:txBody>
      </p:sp>
      <p:pic>
        <p:nvPicPr>
          <p:cNvPr id="8" name="Picture 2" descr="https://img-fotki.yandex.ru/get/15551/185062298.2b/0_12d178_18d8eda8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21407" r="5082" b="21187"/>
          <a:stretch/>
        </p:blipFill>
        <p:spPr bwMode="auto">
          <a:xfrm>
            <a:off x="929092" y="2975167"/>
            <a:ext cx="2474320" cy="135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Не знание ПДД и возможностей автомобиля.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757" y="1897949"/>
            <a:ext cx="481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Места скопления людей </a:t>
            </a:r>
          </a:p>
          <a:p>
            <a:pPr algn="ctr"/>
            <a:r>
              <a:rPr lang="ru-RU" sz="1600" dirty="0"/>
              <a:t>(торговые центры, остановки транспорта </a:t>
            </a:r>
            <a:r>
              <a:rPr lang="ru-RU" sz="1600" dirty="0" err="1"/>
              <a:t>и.т.д</a:t>
            </a:r>
            <a:r>
              <a:rPr lang="ru-RU" sz="1600" dirty="0"/>
              <a:t>.)</a:t>
            </a:r>
          </a:p>
          <a:p>
            <a:pPr algn="ctr"/>
            <a:r>
              <a:rPr lang="ru-RU" sz="1600" i="1" dirty="0"/>
              <a:t>Водители помнят о возможном появлении пешеходов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r="7712"/>
          <a:stretch/>
        </p:blipFill>
        <p:spPr>
          <a:xfrm>
            <a:off x="5349777" y="2906931"/>
            <a:ext cx="2658374" cy="139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035119" y="4329140"/>
            <a:ext cx="3400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Трасса, магистраль, изгибы дорог</a:t>
            </a:r>
          </a:p>
          <a:p>
            <a:pPr algn="ctr"/>
            <a:r>
              <a:rPr lang="ru-RU" sz="1600" dirty="0"/>
              <a:t>Водители не думают </a:t>
            </a:r>
          </a:p>
          <a:p>
            <a:pPr algn="ctr"/>
            <a:r>
              <a:rPr lang="ru-RU" sz="1600" dirty="0"/>
              <a:t>о возможном присутствии пешехода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4954042" y="1305044"/>
            <a:ext cx="3563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Вне пешеходных переходов -  не безопасно!</a:t>
            </a:r>
          </a:p>
        </p:txBody>
      </p:sp>
      <p:pic>
        <p:nvPicPr>
          <p:cNvPr id="16" name="Изображение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9" t="58090" r="1"/>
          <a:stretch/>
        </p:blipFill>
        <p:spPr>
          <a:xfrm>
            <a:off x="5465022" y="5160136"/>
            <a:ext cx="2541124" cy="155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04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699" y="1379358"/>
            <a:ext cx="50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 такое преимущество и как им пользоваться?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697" y="3563882"/>
            <a:ext cx="8657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Определение в ПДДРФ </a:t>
            </a:r>
          </a:p>
          <a:p>
            <a:r>
              <a:rPr lang="ru-RU" sz="1600" b="1" dirty="0"/>
              <a:t>"Уступить дорогу (не создавать помех)" </a:t>
            </a:r>
            <a:r>
              <a:rPr lang="ru-RU" sz="1600" dirty="0"/>
              <a:t>- 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697" y="2732885"/>
            <a:ext cx="865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14.1.</a:t>
            </a:r>
            <a:r>
              <a:rPr lang="ru-RU" sz="1600" dirty="0"/>
              <a:t> </a:t>
            </a:r>
            <a:r>
              <a:rPr lang="ru-RU" sz="1600" b="1" dirty="0"/>
              <a:t>ПДДРФ Водитель транспортного средства, </a:t>
            </a:r>
            <a:r>
              <a:rPr lang="ru-RU" sz="1600" dirty="0"/>
              <a:t>приближающегося к нерегулируемому пешеходному переходу, обязан уступить дорогу пешеходам, </a:t>
            </a:r>
            <a:r>
              <a:rPr lang="ru-RU" sz="1600" dirty="0">
                <a:solidFill>
                  <a:srgbClr val="FF0000"/>
                </a:solidFill>
              </a:rPr>
              <a:t>переходящим дорогу или вступившим на проезжую часть</a:t>
            </a:r>
            <a:r>
              <a:rPr lang="ru-RU" sz="1600" dirty="0"/>
              <a:t> (трамвайные пути) для осуществления перехода.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Не знание ПДД и возможностей автомобиля.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396" y="1875234"/>
            <a:ext cx="865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Определение в ПДДРФ </a:t>
            </a:r>
          </a:p>
          <a:p>
            <a:r>
              <a:rPr lang="ru-RU" sz="1600" b="1" dirty="0"/>
              <a:t>"Преимущество (приоритет)" </a:t>
            </a:r>
            <a:r>
              <a:rPr lang="ru-RU" sz="1600" dirty="0"/>
              <a:t>- </a:t>
            </a:r>
            <a:r>
              <a:rPr lang="ru-RU" sz="1600" dirty="0">
                <a:solidFill>
                  <a:srgbClr val="FF0000"/>
                </a:solidFill>
              </a:rPr>
              <a:t>право на первоочередное движение</a:t>
            </a:r>
            <a:r>
              <a:rPr lang="ru-RU" sz="1600" dirty="0"/>
              <a:t> в намеченном направлении по отношению к другим участникам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6799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329956"/>
            <a:ext cx="994370" cy="994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99" y="1379358"/>
            <a:ext cx="50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 такое преимущество и как им пользоваться?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56"/>
          <a:stretch/>
        </p:blipFill>
        <p:spPr>
          <a:xfrm>
            <a:off x="239699" y="3324487"/>
            <a:ext cx="8527927" cy="352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3333" y="503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над ошибками:</a:t>
            </a:r>
          </a:p>
          <a:p>
            <a:r>
              <a:rPr lang="ru-RU" b="1" dirty="0"/>
              <a:t>Не знание ПДД и возможностей автомобиля.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396" y="1657211"/>
            <a:ext cx="8657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4.5. ПДДРФ</a:t>
            </a:r>
            <a:r>
              <a:rPr lang="ru-RU" sz="1600" dirty="0"/>
              <a:t> </a:t>
            </a:r>
            <a:r>
              <a:rPr lang="ru-RU" sz="1600" b="1" dirty="0"/>
              <a:t>На нерегулируемых пешеходных переходах </a:t>
            </a:r>
            <a:r>
              <a:rPr lang="ru-RU" sz="1600" dirty="0"/>
              <a:t>пешеходы </a:t>
            </a:r>
            <a:r>
              <a:rPr lang="ru-RU" sz="1600" dirty="0">
                <a:solidFill>
                  <a:srgbClr val="FF0000"/>
                </a:solidFill>
              </a:rPr>
              <a:t>могут выходить на проезжую часть </a:t>
            </a:r>
            <a:r>
              <a:rPr lang="ru-RU" sz="1600" dirty="0"/>
              <a:t>(трамвайные пути)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  <a:p>
            <a:r>
              <a:rPr lang="ru-RU" sz="1600" b="1" dirty="0"/>
              <a:t>При переходе дороги вне пешеходного перехода</a:t>
            </a:r>
            <a:r>
              <a:rPr lang="ru-RU" sz="1600" dirty="0"/>
              <a:t> пешеходы, </a:t>
            </a:r>
            <a:r>
              <a:rPr lang="ru-RU" sz="1600" dirty="0">
                <a:solidFill>
                  <a:srgbClr val="FF0000"/>
                </a:solidFill>
              </a:rPr>
              <a:t>кроме того, </a:t>
            </a:r>
            <a:r>
              <a:rPr lang="ru-RU" sz="1600" dirty="0"/>
              <a:t>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62751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</TotalTime>
  <Words>2407</Words>
  <Application>Microsoft Office PowerPoint</Application>
  <PresentationFormat>Экран (4:3)</PresentationFormat>
  <Paragraphs>264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Taras Shatov</cp:lastModifiedBy>
  <cp:revision>73</cp:revision>
  <dcterms:created xsi:type="dcterms:W3CDTF">2019-07-15T08:59:07Z</dcterms:created>
  <dcterms:modified xsi:type="dcterms:W3CDTF">2019-07-29T08:52:24Z</dcterms:modified>
</cp:coreProperties>
</file>