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  <p:sldId id="263" r:id="rId6"/>
    <p:sldId id="264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7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5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9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1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9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9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8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AAAB-4729-4026-8D13-2CD31F5BBC15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191D-189B-400E-8D84-278904783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" y="1049388"/>
            <a:ext cx="9148763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5416"/>
            <a:ext cx="4357687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819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0" y="4273980"/>
            <a:ext cx="427933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72816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327" y="1196752"/>
            <a:ext cx="338437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эффективное управление классом во время урока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131150"/>
            <a:ext cx="3456384" cy="17873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максимально полное вовлечение всех учеников в образовательный процесс;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13" y="2612740"/>
            <a:ext cx="3254295" cy="2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4563" y="4883880"/>
            <a:ext cx="3555389" cy="17854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поддержание высокой познавательной активности обучающихся на протяжении всего урока</a:t>
            </a:r>
            <a:r>
              <a:rPr lang="ru-RU" sz="2000" dirty="0" smtClean="0">
                <a:latin typeface="Bookman Old Style" panose="02050604050505020204" pitchFamily="18" charset="0"/>
              </a:rPr>
              <a:t>;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4881972"/>
            <a:ext cx="3456384" cy="17873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гарантированное достижение целей урока.</a:t>
            </a:r>
          </a:p>
        </p:txBody>
      </p:sp>
      <p:pic>
        <p:nvPicPr>
          <p:cNvPr id="11" name="Picture 2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71400"/>
            <a:ext cx="8624888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refdb.ru/images/1353/2704330/m5548f2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1" t="75005" r="39865" b="2809"/>
          <a:stretch/>
        </p:blipFill>
        <p:spPr bwMode="auto">
          <a:xfrm>
            <a:off x="2421197" y="5013176"/>
            <a:ext cx="2006787" cy="17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3857" l="1375" r="97500">
                        <a14:foregroundMark x1="43625" y1="7000" x2="43625" y2="7000"/>
                        <a14:foregroundMark x1="72250" y1="20429" x2="72250" y2="20429"/>
                        <a14:foregroundMark x1="69625" y1="19000" x2="69625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0338"/>
            <a:ext cx="2016224" cy="17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375" y="2056207"/>
            <a:ext cx="2805339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Bookman Old Style" panose="02050604050505020204" pitchFamily="18" charset="0"/>
              </a:rPr>
              <a:t>структурированность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2056207"/>
            <a:ext cx="2805339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систематичность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63044" y="4310123"/>
            <a:ext cx="2805339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комплексность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4285551"/>
            <a:ext cx="2805339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прозрачность</a:t>
            </a:r>
            <a:endParaRPr lang="ru-RU" dirty="0">
              <a:latin typeface="Bookman Old Style" panose="02050604050505020204" pitchFamily="18" charset="0"/>
            </a:endParaRPr>
          </a:p>
        </p:txBody>
      </p: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 flipH="1">
            <a:off x="1863045" y="1119998"/>
            <a:ext cx="2268805" cy="936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 flipH="1">
            <a:off x="3265714" y="1119998"/>
            <a:ext cx="866136" cy="319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7" idx="0"/>
          </p:cNvCxnSpPr>
          <p:nvPr/>
        </p:nvCxnSpPr>
        <p:spPr>
          <a:xfrm>
            <a:off x="4131850" y="1119998"/>
            <a:ext cx="2274868" cy="3165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5" idx="0"/>
          </p:cNvCxnSpPr>
          <p:nvPr/>
        </p:nvCxnSpPr>
        <p:spPr>
          <a:xfrm>
            <a:off x="4131850" y="1119998"/>
            <a:ext cx="2778924" cy="936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5600" y1="31800" x2="85600" y2="3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74" y="2678501"/>
            <a:ext cx="1868046" cy="186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26" y="4797152"/>
            <a:ext cx="1548995" cy="183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09" y="2977507"/>
            <a:ext cx="2376264" cy="12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user\Desktop\Рисунок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99392"/>
            <a:ext cx="6985001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1268760"/>
            <a:ext cx="2932112" cy="1584176"/>
            <a:chOff x="323528" y="1268760"/>
            <a:chExt cx="2932112" cy="1584176"/>
          </a:xfrm>
        </p:grpSpPr>
        <p:sp>
          <p:nvSpPr>
            <p:cNvPr id="3" name="Стрелка вправо 2"/>
            <p:cNvSpPr/>
            <p:nvPr/>
          </p:nvSpPr>
          <p:spPr>
            <a:xfrm>
              <a:off x="2679576" y="1736812"/>
              <a:ext cx="576064" cy="50405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323528" y="1268760"/>
              <a:ext cx="2356048" cy="15841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Bookman Old Style" panose="02050604050505020204" pitchFamily="18" charset="0"/>
                </a:rPr>
                <a:t>инициация </a:t>
              </a:r>
              <a:r>
                <a:rPr lang="ru-RU" sz="2000" dirty="0">
                  <a:latin typeface="Bookman Old Style" panose="02050604050505020204" pitchFamily="18" charset="0"/>
                </a:rPr>
                <a:t>(начало урока, знакомство</a:t>
              </a:r>
              <a:r>
                <a:rPr lang="ru-RU" sz="2000" dirty="0" smtClean="0">
                  <a:latin typeface="Bookman Old Style" panose="02050604050505020204" pitchFamily="18" charset="0"/>
                </a:rPr>
                <a:t>);</a:t>
              </a:r>
              <a:endParaRPr lang="ru-RU" sz="20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25552" y="1268760"/>
            <a:ext cx="3194635" cy="1584176"/>
            <a:chOff x="3225552" y="1268760"/>
            <a:chExt cx="3194635" cy="158417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25552" y="1268760"/>
              <a:ext cx="2599959" cy="15841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Bookman Old Style" panose="02050604050505020204" pitchFamily="18" charset="0"/>
                </a:rPr>
                <a:t>вхождение </a:t>
              </a:r>
              <a:r>
                <a:rPr lang="ru-RU" b="1" dirty="0">
                  <a:latin typeface="Bookman Old Style" panose="02050604050505020204" pitchFamily="18" charset="0"/>
                </a:rPr>
                <a:t>или погружение в тему</a:t>
              </a:r>
              <a:r>
                <a:rPr lang="ru-RU" dirty="0">
                  <a:latin typeface="Bookman Old Style" panose="02050604050505020204" pitchFamily="18" charset="0"/>
                </a:rPr>
                <a:t> (сообщение целей урока);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5844123" y="1752092"/>
              <a:ext cx="576064" cy="50405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0187" y="1268760"/>
            <a:ext cx="2328277" cy="2064804"/>
            <a:chOff x="6420187" y="1268760"/>
            <a:chExt cx="2328277" cy="2064804"/>
          </a:xfrm>
        </p:grpSpPr>
        <p:sp>
          <p:nvSpPr>
            <p:cNvPr id="14" name="Стрелка вправо 13"/>
            <p:cNvSpPr/>
            <p:nvPr/>
          </p:nvSpPr>
          <p:spPr>
            <a:xfrm rot="5400000">
              <a:off x="7307855" y="2793504"/>
              <a:ext cx="576064" cy="50405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420187" y="1268760"/>
              <a:ext cx="2328277" cy="15841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Bookman Old Style" panose="02050604050505020204" pitchFamily="18" charset="0"/>
                </a:rPr>
                <a:t>формирование </a:t>
              </a:r>
              <a:r>
                <a:rPr lang="ru-RU" b="1" dirty="0">
                  <a:latin typeface="Bookman Old Style" panose="02050604050505020204" pitchFamily="18" charset="0"/>
                </a:rPr>
                <a:t>ожиданий учеников </a:t>
              </a:r>
              <a:r>
                <a:rPr lang="ru-RU" dirty="0">
                  <a:latin typeface="Bookman Old Style" panose="02050604050505020204" pitchFamily="18" charset="0"/>
                </a:rPr>
                <a:t>(планирование эффектов урока</a:t>
              </a:r>
              <a:r>
                <a:rPr lang="ru-RU" dirty="0" smtClean="0">
                  <a:latin typeface="Bookman Old Style" panose="02050604050505020204" pitchFamily="18" charset="0"/>
                </a:rPr>
                <a:t>);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43809" y="3333564"/>
            <a:ext cx="3128614" cy="1584176"/>
            <a:chOff x="2843809" y="3333564"/>
            <a:chExt cx="3128614" cy="1584176"/>
          </a:xfrm>
        </p:grpSpPr>
        <p:sp>
          <p:nvSpPr>
            <p:cNvPr id="16" name="Стрелка вправо 15"/>
            <p:cNvSpPr/>
            <p:nvPr/>
          </p:nvSpPr>
          <p:spPr>
            <a:xfrm rot="10800000">
              <a:off x="2843809" y="3914032"/>
              <a:ext cx="576064" cy="50405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361244" y="3333564"/>
              <a:ext cx="2611179" cy="15841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Bookman Old Style" panose="02050604050505020204" pitchFamily="18" charset="0"/>
                </a:rPr>
                <a:t>проработка содержания темы </a:t>
              </a:r>
              <a:r>
                <a:rPr lang="ru-RU" dirty="0">
                  <a:latin typeface="Bookman Old Style" panose="02050604050505020204" pitchFamily="18" charset="0"/>
                </a:rPr>
                <a:t>(групповая работа обучающихся</a:t>
              </a:r>
              <a:r>
                <a:rPr lang="ru-RU" dirty="0" smtClean="0">
                  <a:latin typeface="Bookman Old Style" panose="02050604050505020204" pitchFamily="18" charset="0"/>
                </a:rPr>
                <a:t>);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196053" y="5133497"/>
            <a:ext cx="2502115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эмоциональная разрядка </a:t>
            </a:r>
            <a:r>
              <a:rPr lang="ru-RU" sz="2000" dirty="0">
                <a:latin typeface="Bookman Old Style" panose="02050604050505020204" pitchFamily="18" charset="0"/>
              </a:rPr>
              <a:t>(разминки</a:t>
            </a:r>
            <a:r>
              <a:rPr lang="ru-RU" sz="2000" dirty="0" smtClean="0">
                <a:latin typeface="Bookman Old Style" panose="02050604050505020204" pitchFamily="18" charset="0"/>
              </a:rPr>
              <a:t>).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880346" y="3356992"/>
            <a:ext cx="2892139" cy="1584176"/>
            <a:chOff x="5880346" y="3356992"/>
            <a:chExt cx="2892139" cy="158417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208" y="3356992"/>
              <a:ext cx="2328277" cy="15841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Bookman Old Style" panose="02050604050505020204" pitchFamily="18" charset="0"/>
                </a:rPr>
                <a:t>интерактивная лекция </a:t>
              </a:r>
              <a:r>
                <a:rPr lang="ru-RU" dirty="0">
                  <a:latin typeface="Bookman Old Style" panose="02050604050505020204" pitchFamily="18" charset="0"/>
                </a:rPr>
                <a:t>(передача и объяснение информации</a:t>
              </a:r>
              <a:r>
                <a:rPr lang="ru-RU" dirty="0" smtClean="0">
                  <a:latin typeface="Bookman Old Style" panose="02050604050505020204" pitchFamily="18" charset="0"/>
                </a:rPr>
                <a:t>);</a:t>
              </a:r>
              <a:endParaRPr lang="ru-RU" dirty="0">
                <a:latin typeface="Bookman Old Style" panose="02050604050505020204" pitchFamily="18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10800000">
              <a:off x="5880346" y="3897052"/>
              <a:ext cx="576064" cy="50405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5536" y="3356992"/>
            <a:ext cx="2504503" cy="2141730"/>
            <a:chOff x="395536" y="3356992"/>
            <a:chExt cx="2504503" cy="214173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5536" y="3356992"/>
              <a:ext cx="2504503" cy="158417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Bookman Old Style" panose="02050604050505020204" pitchFamily="18" charset="0"/>
                </a:rPr>
                <a:t>подведение итогов </a:t>
              </a:r>
              <a:r>
                <a:rPr lang="ru-RU" sz="2000" dirty="0">
                  <a:latin typeface="Bookman Old Style" panose="02050604050505020204" pitchFamily="18" charset="0"/>
                </a:rPr>
                <a:t>(рефлексия, оценка урока</a:t>
              </a:r>
              <a:r>
                <a:rPr lang="ru-RU" sz="2000" dirty="0" smtClean="0">
                  <a:latin typeface="Bookman Old Style" panose="02050604050505020204" pitchFamily="18" charset="0"/>
                </a:rPr>
                <a:t>);</a:t>
              </a:r>
              <a:endParaRPr lang="ru-RU" sz="2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2407569">
              <a:off x="1688804" y="4994666"/>
              <a:ext cx="576064" cy="50405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Picture 4" descr="C:\Users\user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7424738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9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4391" y="5590981"/>
            <a:ext cx="491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анализ и оценка.</a:t>
            </a:r>
          </a:p>
        </p:txBody>
      </p:sp>
      <p:pic>
        <p:nvPicPr>
          <p:cNvPr id="5122" name="Picture 2" descr="C:\Users\user\Desktop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" y="-161205"/>
            <a:ext cx="9558338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6247" y="1728017"/>
            <a:ext cx="3831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интеракция;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6247" y="2347139"/>
            <a:ext cx="4649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коммуникация;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6247" y="2988430"/>
            <a:ext cx="428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визуализация;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672233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мотивация;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293096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мониторинг;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942909"/>
            <a:ext cx="349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b="1" dirty="0">
                <a:solidFill>
                  <a:srgbClr val="2B2137"/>
                </a:solidFill>
                <a:latin typeface="Bookman Old Style" pitchFamily="18" charset="0"/>
              </a:rPr>
              <a:t>рефлексия;</a:t>
            </a:r>
          </a:p>
        </p:txBody>
      </p:sp>
      <p:pic>
        <p:nvPicPr>
          <p:cNvPr id="2052" name="Picture 4" descr="Картинки по запросу обмен информацией между людьм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49" y="3717032"/>
            <a:ext cx="2255796" cy="16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247">
            <a:off x="755610" y="4066757"/>
            <a:ext cx="1820532" cy="166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23308" x2="47333" y2="23308"/>
                        <a14:foregroundMark x1="48000" y1="9023" x2="48000" y2="9023"/>
                        <a14:foregroundMark x1="46333" y1="16917" x2="46333" y2="16917"/>
                        <a14:foregroundMark x1="56667" y1="9023" x2="56667" y2="9023"/>
                        <a14:foregroundMark x1="44000" y1="7519" x2="44000" y2="7519"/>
                        <a14:foregroundMark x1="92333" y1="21053" x2="92333" y2="21053"/>
                        <a14:foregroundMark x1="92667" y1="26316" x2="92667" y2="26316"/>
                        <a14:foregroundMark x1="93667" y1="22180" x2="93667" y2="22180"/>
                        <a14:foregroundMark x1="21667" y1="35338" x2="21667" y2="35338"/>
                        <a14:foregroundMark x1="9000" y1="32707" x2="9000" y2="32707"/>
                        <a14:foregroundMark x1="5667" y1="18045" x2="5667" y2="18045"/>
                        <a14:foregroundMark x1="20667" y1="19925" x2="20667" y2="19925"/>
                        <a14:foregroundMark x1="38333" y1="68045" x2="38333" y2="68045"/>
                        <a14:foregroundMark x1="62667" y1="71053" x2="62667" y2="71053"/>
                        <a14:backgroundMark x1="82000" y1="83459" x2="82000" y2="83459"/>
                        <a14:backgroundMark x1="80333" y1="68045" x2="80333" y2="68045"/>
                        <a14:backgroundMark x1="53000" y1="82331" x2="53000" y2="82331"/>
                        <a14:backgroundMark x1="29667" y1="90977" x2="29667" y2="90977"/>
                        <a14:backgroundMark x1="20000" y1="89850" x2="20000" y2="89850"/>
                        <a14:backgroundMark x1="14333" y1="56015" x2="14333" y2="56015"/>
                        <a14:backgroundMark x1="25667" y1="56015" x2="25667" y2="56015"/>
                        <a14:backgroundMark x1="40333" y1="45865" x2="40333" y2="45865"/>
                        <a14:backgroundMark x1="45000" y1="45865" x2="45000" y2="45865"/>
                        <a14:backgroundMark x1="48000" y1="53759" x2="48000" y2="53759"/>
                        <a14:backgroundMark x1="82667" y1="90977" x2="82667" y2="90977"/>
                        <a14:backgroundMark x1="87667" y1="69925" x2="87667" y2="69925"/>
                        <a14:backgroundMark x1="94333" y1="67669" x2="94333" y2="67669"/>
                        <a14:backgroundMark x1="71000" y1="59023" x2="71000" y2="59023"/>
                        <a14:backgroundMark x1="71333" y1="54887" x2="71333" y2="54887"/>
                        <a14:backgroundMark x1="77333" y1="79699" x2="77333" y2="79699"/>
                        <a14:backgroundMark x1="94667" y1="61654" x2="94667" y2="61654"/>
                        <a14:backgroundMark x1="96667" y1="60150" x2="96667" y2="60150"/>
                        <a14:backgroundMark x1="47333" y1="96241" x2="47333" y2="96241"/>
                        <a14:backgroundMark x1="49000" y1="94361" x2="49000" y2="94361"/>
                        <a14:backgroundMark x1="54667" y1="97368" x2="54667" y2="9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" y="1010280"/>
            <a:ext cx="1872208" cy="166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032" y="188640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“Единственный путь, ведущий</a:t>
            </a:r>
          </a:p>
          <a:p>
            <a:pPr algn="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 знанию, -  деятельность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”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8947" y="1743199"/>
            <a:ext cx="2765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solidFill>
                  <a:srgbClr val="2B2137"/>
                </a:solidFill>
                <a:latin typeface="Bookman Old Style" pitchFamily="18" charset="0"/>
              </a:rPr>
              <a:t>Бернард </a:t>
            </a:r>
            <a:r>
              <a:rPr lang="ru-RU" sz="2400" i="1" dirty="0" smtClean="0">
                <a:solidFill>
                  <a:srgbClr val="2B2137"/>
                </a:solidFill>
                <a:latin typeface="Bookman Old Style" pitchFamily="18" charset="0"/>
              </a:rPr>
              <a:t>Шоу</a:t>
            </a:r>
            <a:endParaRPr lang="ru-RU" sz="2400" i="1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" y="1185521"/>
            <a:ext cx="6120680" cy="55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138" y="1552697"/>
            <a:ext cx="8018302" cy="11562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2B2137"/>
                </a:solidFill>
                <a:latin typeface="Bookman Old Style" pitchFamily="18" charset="0"/>
              </a:rPr>
              <a:t>постановка ясных и понятных целей, выяснение и учёт ожиданий учащихся</a:t>
            </a:r>
            <a:r>
              <a:rPr lang="ru-RU" sz="2000" dirty="0" smtClean="0">
                <a:solidFill>
                  <a:srgbClr val="2B2137"/>
                </a:solidFill>
                <a:latin typeface="Bookman Old Style" pitchFamily="18" charset="0"/>
              </a:rPr>
              <a:t>;</a:t>
            </a: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138" y="2492896"/>
            <a:ext cx="8018302" cy="1051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2B2137"/>
                </a:solidFill>
                <a:latin typeface="Bookman Old Style" pitchFamily="18" charset="0"/>
              </a:rPr>
              <a:t>ощущение учениками своей значимости в освоении материала</a:t>
            </a:r>
            <a:r>
              <a:rPr lang="ru-RU" sz="2000" dirty="0" smtClean="0">
                <a:solidFill>
                  <a:srgbClr val="2B2137"/>
                </a:solidFill>
                <a:latin typeface="Bookman Old Style" pitchFamily="18" charset="0"/>
              </a:rPr>
              <a:t>;</a:t>
            </a: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138" y="3330480"/>
            <a:ext cx="8018302" cy="81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2B2137"/>
                </a:solidFill>
                <a:latin typeface="Bookman Old Style" pitchFamily="18" charset="0"/>
              </a:rPr>
              <a:t>работа в команде;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138" y="4036320"/>
            <a:ext cx="8018302" cy="9768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2B2137"/>
                </a:solidFill>
                <a:latin typeface="Bookman Old Style" pitchFamily="18" charset="0"/>
              </a:rPr>
              <a:t>использование игровых методов обучения;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138" y="5373216"/>
            <a:ext cx="8018302" cy="114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2B2137"/>
                </a:solidFill>
                <a:latin typeface="Bookman Old Style" pitchFamily="18" charset="0"/>
              </a:rPr>
              <a:t>визуализация учебного материала;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138" y="4840637"/>
            <a:ext cx="8018302" cy="8926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>
                <a:solidFill>
                  <a:srgbClr val="2B2137"/>
                </a:solidFill>
                <a:latin typeface="Bookman Old Style" pitchFamily="18" charset="0"/>
              </a:rPr>
              <a:t>смена напряжённой работы весёлыми разминками.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>
              <a:solidFill>
                <a:srgbClr val="2B2137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8" y="90066"/>
            <a:ext cx="86868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исун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77162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158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Dashen'ka</dc:creator>
  <cp:lastModifiedBy>Dashen'ka</cp:lastModifiedBy>
  <cp:revision>44</cp:revision>
  <dcterms:created xsi:type="dcterms:W3CDTF">2017-03-22T15:26:10Z</dcterms:created>
  <dcterms:modified xsi:type="dcterms:W3CDTF">2017-03-26T07:21:49Z</dcterms:modified>
</cp:coreProperties>
</file>