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57" r:id="rId4"/>
    <p:sldId id="256" r:id="rId5"/>
    <p:sldId id="263" r:id="rId6"/>
    <p:sldId id="264" r:id="rId7"/>
    <p:sldId id="260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21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1AAAB-4729-4026-8D13-2CD31F5BBC15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2191D-189B-400E-8D84-2789047838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542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1AAAB-4729-4026-8D13-2CD31F5BBC15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2191D-189B-400E-8D84-2789047838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876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1AAAB-4729-4026-8D13-2CD31F5BBC15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2191D-189B-400E-8D84-2789047838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854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1AAAB-4729-4026-8D13-2CD31F5BBC15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2191D-189B-400E-8D84-2789047838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031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1AAAB-4729-4026-8D13-2CD31F5BBC15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2191D-189B-400E-8D84-2789047838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194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1AAAB-4729-4026-8D13-2CD31F5BBC15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2191D-189B-400E-8D84-2789047838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227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1AAAB-4729-4026-8D13-2CD31F5BBC15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2191D-189B-400E-8D84-2789047838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716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1AAAB-4729-4026-8D13-2CD31F5BBC15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2191D-189B-400E-8D84-2789047838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171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1AAAB-4729-4026-8D13-2CD31F5BBC15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2191D-189B-400E-8D84-2789047838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490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1AAAB-4729-4026-8D13-2CD31F5BBC15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2191D-189B-400E-8D84-2789047838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993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1AAAB-4729-4026-8D13-2CD31F5BBC15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2191D-189B-400E-8D84-2789047838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088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1AAAB-4729-4026-8D13-2CD31F5BBC15}" type="datetimeFigureOut">
              <a:rPr lang="ru-RU" smtClean="0"/>
              <a:t>26.03.2017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2191D-189B-400E-8D84-2789047838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660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Рисунок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9" y="1049388"/>
            <a:ext cx="9148763" cy="3614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Рисунок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645416"/>
            <a:ext cx="4357687" cy="160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Рисунок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8640"/>
            <a:ext cx="8081963" cy="114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510" y="4273980"/>
            <a:ext cx="4279332" cy="2160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962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772816" y="371703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95327" y="1196752"/>
            <a:ext cx="3384376" cy="165618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Bookman Old Style" panose="02050604050505020204" pitchFamily="18" charset="0"/>
              </a:rPr>
              <a:t>эффективное управление классом во время урока</a:t>
            </a:r>
            <a:r>
              <a:rPr lang="ru-RU" sz="2000" dirty="0" smtClean="0">
                <a:latin typeface="Bookman Old Style" panose="02050604050505020204" pitchFamily="18" charset="0"/>
              </a:rPr>
              <a:t>;</a:t>
            </a:r>
            <a:endParaRPr lang="ru-RU" sz="2000" dirty="0">
              <a:latin typeface="Bookman Old Style" panose="020506040505050202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76056" y="1131150"/>
            <a:ext cx="3456384" cy="178738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Bookman Old Style" panose="02050604050505020204" pitchFamily="18" charset="0"/>
              </a:rPr>
              <a:t>максимально полное вовлечение всех учеников в образовательный процесс;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1213" y="2612740"/>
            <a:ext cx="3254295" cy="2440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584563" y="4883880"/>
            <a:ext cx="3555389" cy="178548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Bookman Old Style" panose="02050604050505020204" pitchFamily="18" charset="0"/>
              </a:rPr>
              <a:t>поддержание высокой познавательной активности обучающихся на протяжении всего урока</a:t>
            </a:r>
            <a:r>
              <a:rPr lang="ru-RU" sz="2000" dirty="0" smtClean="0">
                <a:latin typeface="Bookman Old Style" panose="02050604050505020204" pitchFamily="18" charset="0"/>
              </a:rPr>
              <a:t>;</a:t>
            </a:r>
            <a:endParaRPr lang="ru-RU" sz="2000" dirty="0">
              <a:latin typeface="Bookman Old Style" panose="020506040505050202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292080" y="4881972"/>
            <a:ext cx="3456384" cy="178738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Bookman Old Style" panose="02050604050505020204" pitchFamily="18" charset="0"/>
              </a:rPr>
              <a:t>гарантированное достижение целей урока.</a:t>
            </a:r>
          </a:p>
        </p:txBody>
      </p:sp>
      <p:pic>
        <p:nvPicPr>
          <p:cNvPr id="11" name="Picture 2" descr="C:\Users\user\Desktop\Рисунок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-171400"/>
            <a:ext cx="8624888" cy="160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2447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https://refdb.ru/images/1353/2704330/m5548f22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91" t="75005" r="39865" b="2809"/>
          <a:stretch/>
        </p:blipFill>
        <p:spPr bwMode="auto">
          <a:xfrm>
            <a:off x="2421197" y="5013176"/>
            <a:ext cx="2006787" cy="1705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86" b="93857" l="1375" r="97500">
                        <a14:foregroundMark x1="43625" y1="7000" x2="43625" y2="7000"/>
                        <a14:foregroundMark x1="72250" y1="20429" x2="72250" y2="20429"/>
                        <a14:foregroundMark x1="69625" y1="19000" x2="69625" y2="19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60338"/>
            <a:ext cx="2016224" cy="1764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460375" y="2056207"/>
            <a:ext cx="2805339" cy="792088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black"/>
                </a:solidFill>
                <a:latin typeface="Bookman Old Style" panose="02050604050505020204" pitchFamily="18" charset="0"/>
              </a:rPr>
              <a:t>структурированность</a:t>
            </a: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508104" y="2056207"/>
            <a:ext cx="2805339" cy="792088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Bookman Old Style" panose="02050604050505020204" pitchFamily="18" charset="0"/>
              </a:rPr>
              <a:t>систематичность</a:t>
            </a: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863044" y="4310123"/>
            <a:ext cx="2805339" cy="792088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black"/>
                </a:solidFill>
                <a:latin typeface="Bookman Old Style" panose="02050604050505020204" pitchFamily="18" charset="0"/>
              </a:rPr>
              <a:t>комплексность</a:t>
            </a: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004048" y="4285551"/>
            <a:ext cx="2805339" cy="792088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black"/>
                </a:solidFill>
                <a:latin typeface="Bookman Old Style" panose="02050604050505020204" pitchFamily="18" charset="0"/>
              </a:rPr>
              <a:t>прозрачность</a:t>
            </a:r>
            <a:endParaRPr lang="ru-RU" dirty="0">
              <a:latin typeface="Bookman Old Style" panose="02050604050505020204" pitchFamily="18" charset="0"/>
            </a:endParaRPr>
          </a:p>
        </p:txBody>
      </p:sp>
      <p:cxnSp>
        <p:nvCxnSpPr>
          <p:cNvPr id="18" name="Прямая со стрелкой 17"/>
          <p:cNvCxnSpPr>
            <a:endCxn id="10" idx="0"/>
          </p:cNvCxnSpPr>
          <p:nvPr/>
        </p:nvCxnSpPr>
        <p:spPr>
          <a:xfrm flipH="1">
            <a:off x="1863045" y="1119998"/>
            <a:ext cx="2268805" cy="93620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endCxn id="16" idx="0"/>
          </p:cNvCxnSpPr>
          <p:nvPr/>
        </p:nvCxnSpPr>
        <p:spPr>
          <a:xfrm flipH="1">
            <a:off x="3265714" y="1119998"/>
            <a:ext cx="866136" cy="31901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endCxn id="17" idx="0"/>
          </p:cNvCxnSpPr>
          <p:nvPr/>
        </p:nvCxnSpPr>
        <p:spPr>
          <a:xfrm>
            <a:off x="4131850" y="1119998"/>
            <a:ext cx="2274868" cy="316555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endCxn id="15" idx="0"/>
          </p:cNvCxnSpPr>
          <p:nvPr/>
        </p:nvCxnSpPr>
        <p:spPr>
          <a:xfrm>
            <a:off x="4131850" y="1119998"/>
            <a:ext cx="2778924" cy="93620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CFD"/>
              </a:clrFrom>
              <a:clrTo>
                <a:srgbClr val="FEFCF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backgroundMark x1="85600" y1="31800" x2="85600" y2="31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574" y="2678501"/>
            <a:ext cx="1868046" cy="1868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3726" y="4797152"/>
            <a:ext cx="1548995" cy="1831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9109" y="2977507"/>
            <a:ext cx="2376264" cy="12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C:\Users\user\Desktop\Рисунок2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-99392"/>
            <a:ext cx="6985001" cy="160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94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323528" y="1268760"/>
            <a:ext cx="2932112" cy="1584176"/>
            <a:chOff x="323528" y="1268760"/>
            <a:chExt cx="2932112" cy="1584176"/>
          </a:xfrm>
        </p:grpSpPr>
        <p:sp>
          <p:nvSpPr>
            <p:cNvPr id="3" name="Стрелка вправо 2"/>
            <p:cNvSpPr/>
            <p:nvPr/>
          </p:nvSpPr>
          <p:spPr>
            <a:xfrm>
              <a:off x="2679576" y="1736812"/>
              <a:ext cx="576064" cy="504056"/>
            </a:xfrm>
            <a:prstGeom prst="rightArrow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" name="Скругленный прямоугольник 1"/>
            <p:cNvSpPr/>
            <p:nvPr/>
          </p:nvSpPr>
          <p:spPr>
            <a:xfrm>
              <a:off x="323528" y="1268760"/>
              <a:ext cx="2356048" cy="1584176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latin typeface="Bookman Old Style" panose="02050604050505020204" pitchFamily="18" charset="0"/>
                </a:rPr>
                <a:t>инициация </a:t>
              </a:r>
              <a:r>
                <a:rPr lang="ru-RU" sz="2000" dirty="0">
                  <a:latin typeface="Bookman Old Style" panose="02050604050505020204" pitchFamily="18" charset="0"/>
                </a:rPr>
                <a:t>(начало урока, знакомство</a:t>
              </a:r>
              <a:r>
                <a:rPr lang="ru-RU" sz="2000" dirty="0" smtClean="0">
                  <a:latin typeface="Bookman Old Style" panose="02050604050505020204" pitchFamily="18" charset="0"/>
                </a:rPr>
                <a:t>);</a:t>
              </a:r>
              <a:endParaRPr lang="ru-RU" sz="2000" dirty="0">
                <a:latin typeface="Bookman Old Style" panose="02050604050505020204" pitchFamily="18" charset="0"/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3225552" y="1268760"/>
            <a:ext cx="3194635" cy="1584176"/>
            <a:chOff x="3225552" y="1268760"/>
            <a:chExt cx="3194635" cy="1584176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3225552" y="1268760"/>
              <a:ext cx="2599959" cy="1584176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latin typeface="Bookman Old Style" panose="02050604050505020204" pitchFamily="18" charset="0"/>
                </a:rPr>
                <a:t>вхождение </a:t>
              </a:r>
              <a:r>
                <a:rPr lang="ru-RU" b="1" dirty="0">
                  <a:latin typeface="Bookman Old Style" panose="02050604050505020204" pitchFamily="18" charset="0"/>
                </a:rPr>
                <a:t>или погружение в тему</a:t>
              </a:r>
              <a:r>
                <a:rPr lang="ru-RU" dirty="0">
                  <a:latin typeface="Bookman Old Style" panose="02050604050505020204" pitchFamily="18" charset="0"/>
                </a:rPr>
                <a:t> (сообщение целей урока);</a:t>
              </a:r>
            </a:p>
          </p:txBody>
        </p:sp>
        <p:sp>
          <p:nvSpPr>
            <p:cNvPr id="8" name="Стрелка вправо 7"/>
            <p:cNvSpPr/>
            <p:nvPr/>
          </p:nvSpPr>
          <p:spPr>
            <a:xfrm>
              <a:off x="5844123" y="1752092"/>
              <a:ext cx="576064" cy="504056"/>
            </a:xfrm>
            <a:prstGeom prst="rightArrow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6420187" y="1268760"/>
            <a:ext cx="2328277" cy="2064804"/>
            <a:chOff x="6420187" y="1268760"/>
            <a:chExt cx="2328277" cy="2064804"/>
          </a:xfrm>
        </p:grpSpPr>
        <p:sp>
          <p:nvSpPr>
            <p:cNvPr id="14" name="Стрелка вправо 13"/>
            <p:cNvSpPr/>
            <p:nvPr/>
          </p:nvSpPr>
          <p:spPr>
            <a:xfrm rot="5400000">
              <a:off x="7307855" y="2793504"/>
              <a:ext cx="576064" cy="504056"/>
            </a:xfrm>
            <a:prstGeom prst="rightArrow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6420187" y="1268760"/>
              <a:ext cx="2328277" cy="1584176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latin typeface="Bookman Old Style" panose="02050604050505020204" pitchFamily="18" charset="0"/>
                </a:rPr>
                <a:t>формирование </a:t>
              </a:r>
              <a:r>
                <a:rPr lang="ru-RU" b="1" dirty="0">
                  <a:latin typeface="Bookman Old Style" panose="02050604050505020204" pitchFamily="18" charset="0"/>
                </a:rPr>
                <a:t>ожиданий учеников </a:t>
              </a:r>
              <a:r>
                <a:rPr lang="ru-RU" dirty="0">
                  <a:latin typeface="Bookman Old Style" panose="02050604050505020204" pitchFamily="18" charset="0"/>
                </a:rPr>
                <a:t>(планирование эффектов урока</a:t>
              </a:r>
              <a:r>
                <a:rPr lang="ru-RU" dirty="0" smtClean="0">
                  <a:latin typeface="Bookman Old Style" panose="02050604050505020204" pitchFamily="18" charset="0"/>
                </a:rPr>
                <a:t>);</a:t>
              </a:r>
              <a:endParaRPr lang="ru-RU" dirty="0">
                <a:latin typeface="Bookman Old Style" panose="02050604050505020204" pitchFamily="18" charset="0"/>
              </a:endParaRP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2843809" y="3333564"/>
            <a:ext cx="3128614" cy="1584176"/>
            <a:chOff x="2843809" y="3333564"/>
            <a:chExt cx="3128614" cy="1584176"/>
          </a:xfrm>
        </p:grpSpPr>
        <p:sp>
          <p:nvSpPr>
            <p:cNvPr id="16" name="Стрелка вправо 15"/>
            <p:cNvSpPr/>
            <p:nvPr/>
          </p:nvSpPr>
          <p:spPr>
            <a:xfrm rot="10800000">
              <a:off x="2843809" y="3914032"/>
              <a:ext cx="576064" cy="504056"/>
            </a:xfrm>
            <a:prstGeom prst="rightArrow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3361244" y="3333564"/>
              <a:ext cx="2611179" cy="1584176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latin typeface="Bookman Old Style" panose="02050604050505020204" pitchFamily="18" charset="0"/>
                </a:rPr>
                <a:t>проработка содержания темы </a:t>
              </a:r>
              <a:r>
                <a:rPr lang="ru-RU" dirty="0">
                  <a:latin typeface="Bookman Old Style" panose="02050604050505020204" pitchFamily="18" charset="0"/>
                </a:rPr>
                <a:t>(групповая работа обучающихся</a:t>
              </a:r>
              <a:r>
                <a:rPr lang="ru-RU" dirty="0" smtClean="0">
                  <a:latin typeface="Bookman Old Style" panose="02050604050505020204" pitchFamily="18" charset="0"/>
                </a:rPr>
                <a:t>);</a:t>
              </a:r>
              <a:endParaRPr lang="ru-RU" dirty="0">
                <a:latin typeface="Bookman Old Style" panose="02050604050505020204" pitchFamily="18" charset="0"/>
              </a:endParaRPr>
            </a:p>
          </p:txBody>
        </p:sp>
      </p:grpSp>
      <p:sp>
        <p:nvSpPr>
          <p:cNvPr id="13" name="Скругленный прямоугольник 12"/>
          <p:cNvSpPr/>
          <p:nvPr/>
        </p:nvSpPr>
        <p:spPr>
          <a:xfrm>
            <a:off x="2196053" y="5133497"/>
            <a:ext cx="2502115" cy="15841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Bookman Old Style" panose="02050604050505020204" pitchFamily="18" charset="0"/>
              </a:rPr>
              <a:t>эмоциональная разрядка </a:t>
            </a:r>
            <a:r>
              <a:rPr lang="ru-RU" sz="2000" dirty="0">
                <a:latin typeface="Bookman Old Style" panose="02050604050505020204" pitchFamily="18" charset="0"/>
              </a:rPr>
              <a:t>(разминки</a:t>
            </a:r>
            <a:r>
              <a:rPr lang="ru-RU" sz="2000" dirty="0" smtClean="0">
                <a:latin typeface="Bookman Old Style" panose="02050604050505020204" pitchFamily="18" charset="0"/>
              </a:rPr>
              <a:t>).</a:t>
            </a:r>
            <a:endParaRPr lang="ru-RU" sz="2000" b="1" dirty="0">
              <a:latin typeface="Bookman Old Style" panose="02050604050505020204" pitchFamily="18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5880346" y="3356992"/>
            <a:ext cx="2892139" cy="1584176"/>
            <a:chOff x="5880346" y="3356992"/>
            <a:chExt cx="2892139" cy="1584176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6444208" y="3356992"/>
              <a:ext cx="2328277" cy="1584176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latin typeface="Bookman Old Style" panose="02050604050505020204" pitchFamily="18" charset="0"/>
                </a:rPr>
                <a:t>интерактивная лекция </a:t>
              </a:r>
              <a:r>
                <a:rPr lang="ru-RU" dirty="0">
                  <a:latin typeface="Bookman Old Style" panose="02050604050505020204" pitchFamily="18" charset="0"/>
                </a:rPr>
                <a:t>(передача и объяснение информации</a:t>
              </a:r>
              <a:r>
                <a:rPr lang="ru-RU" dirty="0" smtClean="0">
                  <a:latin typeface="Bookman Old Style" panose="02050604050505020204" pitchFamily="18" charset="0"/>
                </a:rPr>
                <a:t>);</a:t>
              </a:r>
              <a:endParaRPr lang="ru-RU" dirty="0">
                <a:latin typeface="Bookman Old Style" panose="02050604050505020204" pitchFamily="18" charset="0"/>
              </a:endParaRPr>
            </a:p>
          </p:txBody>
        </p:sp>
        <p:sp>
          <p:nvSpPr>
            <p:cNvPr id="15" name="Стрелка вправо 14"/>
            <p:cNvSpPr/>
            <p:nvPr/>
          </p:nvSpPr>
          <p:spPr>
            <a:xfrm rot="10800000">
              <a:off x="5880346" y="3897052"/>
              <a:ext cx="576064" cy="504056"/>
            </a:xfrm>
            <a:prstGeom prst="rightArrow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395536" y="3356992"/>
            <a:ext cx="2504503" cy="2141730"/>
            <a:chOff x="395536" y="3356992"/>
            <a:chExt cx="2504503" cy="2141730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395536" y="3356992"/>
              <a:ext cx="2504503" cy="1584176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000" b="1" dirty="0">
                  <a:latin typeface="Bookman Old Style" panose="02050604050505020204" pitchFamily="18" charset="0"/>
                </a:rPr>
                <a:t>подведение итогов </a:t>
              </a:r>
              <a:r>
                <a:rPr lang="ru-RU" sz="2000" dirty="0">
                  <a:latin typeface="Bookman Old Style" panose="02050604050505020204" pitchFamily="18" charset="0"/>
                </a:rPr>
                <a:t>(рефлексия, оценка урока</a:t>
              </a:r>
              <a:r>
                <a:rPr lang="ru-RU" sz="2000" dirty="0" smtClean="0">
                  <a:latin typeface="Bookman Old Style" panose="02050604050505020204" pitchFamily="18" charset="0"/>
                </a:rPr>
                <a:t>);</a:t>
              </a:r>
              <a:endParaRPr lang="ru-RU" sz="2000" b="1" dirty="0">
                <a:latin typeface="Bookman Old Style" panose="02050604050505020204" pitchFamily="18" charset="0"/>
              </a:endParaRPr>
            </a:p>
          </p:txBody>
        </p:sp>
        <p:sp>
          <p:nvSpPr>
            <p:cNvPr id="17" name="Стрелка вправо 16"/>
            <p:cNvSpPr/>
            <p:nvPr/>
          </p:nvSpPr>
          <p:spPr>
            <a:xfrm rot="2407569">
              <a:off x="1688804" y="4994666"/>
              <a:ext cx="576064" cy="504056"/>
            </a:xfrm>
            <a:prstGeom prst="rightArrow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4" name="Picture 4" descr="C:\Users\user\Desktop\Рисунок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-99392"/>
            <a:ext cx="7424738" cy="160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196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04391" y="5590981"/>
            <a:ext cx="49199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ru-RU" sz="3600" b="1" dirty="0">
                <a:solidFill>
                  <a:srgbClr val="2B2137"/>
                </a:solidFill>
                <a:latin typeface="Bookman Old Style" pitchFamily="18" charset="0"/>
              </a:rPr>
              <a:t>анализ и оценка.</a:t>
            </a:r>
          </a:p>
        </p:txBody>
      </p:sp>
      <p:pic>
        <p:nvPicPr>
          <p:cNvPr id="5122" name="Picture 2" descr="C:\Users\user\Desktop\Рисунок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22" y="-161205"/>
            <a:ext cx="9558338" cy="207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6247" y="1728017"/>
            <a:ext cx="3831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lvl="0" indent="-457200">
              <a:buFont typeface="Wingdings" pitchFamily="2" charset="2"/>
              <a:buChar char="Ø"/>
            </a:pPr>
            <a:r>
              <a:rPr lang="ru-RU" sz="3600" b="1" dirty="0">
                <a:solidFill>
                  <a:srgbClr val="2B2137"/>
                </a:solidFill>
                <a:latin typeface="Bookman Old Style" pitchFamily="18" charset="0"/>
              </a:rPr>
              <a:t>интеракция;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6247" y="2347139"/>
            <a:ext cx="46490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ru-RU" sz="3600" b="1" dirty="0">
                <a:solidFill>
                  <a:srgbClr val="2B2137"/>
                </a:solidFill>
                <a:latin typeface="Bookman Old Style" pitchFamily="18" charset="0"/>
              </a:rPr>
              <a:t>коммуникация;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16247" y="2988430"/>
            <a:ext cx="42819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ru-RU" sz="3600" b="1" dirty="0">
                <a:solidFill>
                  <a:srgbClr val="2B2137"/>
                </a:solidFill>
                <a:latin typeface="Bookman Old Style" pitchFamily="18" charset="0"/>
              </a:rPr>
              <a:t>визуализация;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55776" y="3672233"/>
            <a:ext cx="36215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ru-RU" sz="3600" b="1" dirty="0">
                <a:solidFill>
                  <a:srgbClr val="2B2137"/>
                </a:solidFill>
                <a:latin typeface="Bookman Old Style" pitchFamily="18" charset="0"/>
              </a:rPr>
              <a:t>мотивация;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55776" y="4293096"/>
            <a:ext cx="39132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ru-RU" sz="3600" b="1" dirty="0">
                <a:solidFill>
                  <a:srgbClr val="2B2137"/>
                </a:solidFill>
                <a:latin typeface="Bookman Old Style" pitchFamily="18" charset="0"/>
              </a:rPr>
              <a:t>мониторинг;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27784" y="4942909"/>
            <a:ext cx="34916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ru-RU" sz="3600" b="1" dirty="0">
                <a:solidFill>
                  <a:srgbClr val="2B2137"/>
                </a:solidFill>
                <a:latin typeface="Bookman Old Style" pitchFamily="18" charset="0"/>
              </a:rPr>
              <a:t>рефлексия;</a:t>
            </a:r>
          </a:p>
        </p:txBody>
      </p:sp>
      <p:pic>
        <p:nvPicPr>
          <p:cNvPr id="2052" name="Picture 4" descr="Картинки по запросу обмен информацией между людьми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0849" y="3717032"/>
            <a:ext cx="2255796" cy="169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0247">
            <a:off x="755610" y="4066757"/>
            <a:ext cx="1820532" cy="1664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47333" y1="23308" x2="47333" y2="23308"/>
                        <a14:foregroundMark x1="48000" y1="9023" x2="48000" y2="9023"/>
                        <a14:foregroundMark x1="46333" y1="16917" x2="46333" y2="16917"/>
                        <a14:foregroundMark x1="56667" y1="9023" x2="56667" y2="9023"/>
                        <a14:foregroundMark x1="44000" y1="7519" x2="44000" y2="7519"/>
                        <a14:foregroundMark x1="92333" y1="21053" x2="92333" y2="21053"/>
                        <a14:foregroundMark x1="92667" y1="26316" x2="92667" y2="26316"/>
                        <a14:foregroundMark x1="93667" y1="22180" x2="93667" y2="22180"/>
                        <a14:foregroundMark x1="21667" y1="35338" x2="21667" y2="35338"/>
                        <a14:foregroundMark x1="9000" y1="32707" x2="9000" y2="32707"/>
                        <a14:foregroundMark x1="5667" y1="18045" x2="5667" y2="18045"/>
                        <a14:foregroundMark x1="20667" y1="19925" x2="20667" y2="19925"/>
                        <a14:foregroundMark x1="38333" y1="68045" x2="38333" y2="68045"/>
                        <a14:foregroundMark x1="62667" y1="71053" x2="62667" y2="71053"/>
                        <a14:backgroundMark x1="82000" y1="83459" x2="82000" y2="83459"/>
                        <a14:backgroundMark x1="80333" y1="68045" x2="80333" y2="68045"/>
                        <a14:backgroundMark x1="53000" y1="82331" x2="53000" y2="82331"/>
                        <a14:backgroundMark x1="29667" y1="90977" x2="29667" y2="90977"/>
                        <a14:backgroundMark x1="20000" y1="89850" x2="20000" y2="89850"/>
                        <a14:backgroundMark x1="14333" y1="56015" x2="14333" y2="56015"/>
                        <a14:backgroundMark x1="25667" y1="56015" x2="25667" y2="56015"/>
                        <a14:backgroundMark x1="40333" y1="45865" x2="40333" y2="45865"/>
                        <a14:backgroundMark x1="45000" y1="45865" x2="45000" y2="45865"/>
                        <a14:backgroundMark x1="48000" y1="53759" x2="48000" y2="53759"/>
                        <a14:backgroundMark x1="82667" y1="90977" x2="82667" y2="90977"/>
                        <a14:backgroundMark x1="87667" y1="69925" x2="87667" y2="69925"/>
                        <a14:backgroundMark x1="94333" y1="67669" x2="94333" y2="67669"/>
                        <a14:backgroundMark x1="71000" y1="59023" x2="71000" y2="59023"/>
                        <a14:backgroundMark x1="71333" y1="54887" x2="71333" y2="54887"/>
                        <a14:backgroundMark x1="77333" y1="79699" x2="77333" y2="79699"/>
                        <a14:backgroundMark x1="94667" y1="61654" x2="94667" y2="61654"/>
                        <a14:backgroundMark x1="96667" y1="60150" x2="96667" y2="60150"/>
                        <a14:backgroundMark x1="47333" y1="96241" x2="47333" y2="96241"/>
                        <a14:backgroundMark x1="49000" y1="94361" x2="49000" y2="94361"/>
                        <a14:backgroundMark x1="54667" y1="97368" x2="54667" y2="973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36" y="1010280"/>
            <a:ext cx="1872208" cy="1660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845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74032" y="188640"/>
            <a:ext cx="61744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“Единственный путь, ведущий</a:t>
            </a:r>
          </a:p>
          <a:p>
            <a:pPr algn="r"/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к знанию, -  деятельность</a:t>
            </a:r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”</a:t>
            </a:r>
            <a:endParaRPr lang="ru-RU" sz="3200" dirty="0">
              <a:solidFill>
                <a:schemeClr val="accent4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838947" y="1743199"/>
            <a:ext cx="27655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i="1" dirty="0">
                <a:solidFill>
                  <a:srgbClr val="2B2137"/>
                </a:solidFill>
                <a:latin typeface="Bookman Old Style" pitchFamily="18" charset="0"/>
              </a:rPr>
              <a:t>Бернард </a:t>
            </a:r>
            <a:r>
              <a:rPr lang="ru-RU" sz="2400" i="1" dirty="0" smtClean="0">
                <a:solidFill>
                  <a:srgbClr val="2B2137"/>
                </a:solidFill>
                <a:latin typeface="Bookman Old Style" pitchFamily="18" charset="0"/>
              </a:rPr>
              <a:t>Шоу</a:t>
            </a:r>
            <a:endParaRPr lang="ru-RU" sz="2400" i="1" dirty="0">
              <a:solidFill>
                <a:srgbClr val="2B2137"/>
              </a:solidFill>
              <a:latin typeface="Bookman Old Style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817" y="1185521"/>
            <a:ext cx="6120680" cy="559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5085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4138" y="1552697"/>
            <a:ext cx="8018302" cy="115622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q"/>
            </a:pPr>
            <a:r>
              <a:rPr lang="ru-RU" sz="2000" dirty="0">
                <a:solidFill>
                  <a:srgbClr val="2B2137"/>
                </a:solidFill>
                <a:latin typeface="Bookman Old Style" pitchFamily="18" charset="0"/>
              </a:rPr>
              <a:t>постановка ясных и понятных целей, выяснение и учёт ожиданий учащихся</a:t>
            </a:r>
            <a:r>
              <a:rPr lang="ru-RU" sz="2000" dirty="0" smtClean="0">
                <a:solidFill>
                  <a:srgbClr val="2B2137"/>
                </a:solidFill>
                <a:latin typeface="Bookman Old Style" pitchFamily="18" charset="0"/>
              </a:rPr>
              <a:t>;</a:t>
            </a:r>
            <a:endParaRPr lang="ru-RU" sz="2000" dirty="0">
              <a:solidFill>
                <a:srgbClr val="2B2137"/>
              </a:solidFill>
              <a:latin typeface="Bookman Old Style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4138" y="2492896"/>
            <a:ext cx="8018302" cy="10511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q"/>
            </a:pPr>
            <a:r>
              <a:rPr lang="ru-RU" sz="2000" dirty="0">
                <a:solidFill>
                  <a:srgbClr val="2B2137"/>
                </a:solidFill>
                <a:latin typeface="Bookman Old Style" pitchFamily="18" charset="0"/>
              </a:rPr>
              <a:t>ощущение учениками своей значимости в освоении материала</a:t>
            </a:r>
            <a:r>
              <a:rPr lang="ru-RU" sz="2000" dirty="0" smtClean="0">
                <a:solidFill>
                  <a:srgbClr val="2B2137"/>
                </a:solidFill>
                <a:latin typeface="Bookman Old Style" pitchFamily="18" charset="0"/>
              </a:rPr>
              <a:t>;</a:t>
            </a:r>
            <a:endParaRPr lang="ru-RU" sz="2000" dirty="0">
              <a:solidFill>
                <a:srgbClr val="2B2137"/>
              </a:solidFill>
              <a:latin typeface="Bookman Old Style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4138" y="3330480"/>
            <a:ext cx="8018302" cy="8186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q"/>
            </a:pPr>
            <a:endParaRPr lang="ru-RU" sz="2000" dirty="0">
              <a:solidFill>
                <a:srgbClr val="2B2137"/>
              </a:solidFill>
              <a:latin typeface="Bookman Old Style" pitchFamily="18" charset="0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ru-RU" sz="2000" dirty="0">
                <a:solidFill>
                  <a:srgbClr val="2B2137"/>
                </a:solidFill>
                <a:latin typeface="Bookman Old Style" pitchFamily="18" charset="0"/>
              </a:rPr>
              <a:t>работа в команде;</a:t>
            </a:r>
          </a:p>
          <a:p>
            <a:pPr marL="285750" indent="-285750">
              <a:buFont typeface="Wingdings" pitchFamily="2" charset="2"/>
              <a:buChar char="q"/>
            </a:pPr>
            <a:endParaRPr lang="ru-RU" sz="2000" dirty="0">
              <a:solidFill>
                <a:srgbClr val="2B2137"/>
              </a:solidFill>
              <a:latin typeface="Bookman Old Style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4138" y="4036320"/>
            <a:ext cx="8018302" cy="97685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q"/>
            </a:pPr>
            <a:endParaRPr lang="ru-RU" sz="2000" dirty="0">
              <a:solidFill>
                <a:srgbClr val="2B2137"/>
              </a:solidFill>
              <a:latin typeface="Bookman Old Style" pitchFamily="18" charset="0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ru-RU" sz="2000" dirty="0">
                <a:solidFill>
                  <a:srgbClr val="2B2137"/>
                </a:solidFill>
                <a:latin typeface="Bookman Old Style" pitchFamily="18" charset="0"/>
              </a:rPr>
              <a:t>использование игровых методов обучения;</a:t>
            </a:r>
          </a:p>
          <a:p>
            <a:pPr marL="285750" indent="-285750">
              <a:buFont typeface="Wingdings" pitchFamily="2" charset="2"/>
              <a:buChar char="q"/>
            </a:pPr>
            <a:endParaRPr lang="ru-RU" sz="2000" dirty="0">
              <a:solidFill>
                <a:srgbClr val="2B2137"/>
              </a:solidFill>
              <a:latin typeface="Bookman Old Style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4138" y="5373216"/>
            <a:ext cx="8018302" cy="114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q"/>
            </a:pPr>
            <a:endParaRPr lang="ru-RU" sz="2000" dirty="0">
              <a:solidFill>
                <a:srgbClr val="2B2137"/>
              </a:solidFill>
              <a:latin typeface="Bookman Old Style" pitchFamily="18" charset="0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ru-RU" sz="2000" dirty="0">
                <a:solidFill>
                  <a:srgbClr val="2B2137"/>
                </a:solidFill>
                <a:latin typeface="Bookman Old Style" pitchFamily="18" charset="0"/>
              </a:rPr>
              <a:t>визуализация учебного материала;</a:t>
            </a:r>
          </a:p>
          <a:p>
            <a:pPr marL="285750" indent="-285750">
              <a:buFont typeface="Wingdings" pitchFamily="2" charset="2"/>
              <a:buChar char="q"/>
            </a:pPr>
            <a:endParaRPr lang="ru-RU" sz="2000" dirty="0">
              <a:solidFill>
                <a:srgbClr val="2B2137"/>
              </a:solidFill>
              <a:latin typeface="Bookman Old Style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4138" y="4840637"/>
            <a:ext cx="8018302" cy="89261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q"/>
            </a:pPr>
            <a:endParaRPr lang="ru-RU" sz="2000" dirty="0">
              <a:solidFill>
                <a:srgbClr val="2B2137"/>
              </a:solidFill>
              <a:latin typeface="Bookman Old Style" pitchFamily="18" charset="0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ru-RU" sz="2000" dirty="0">
                <a:solidFill>
                  <a:srgbClr val="2B2137"/>
                </a:solidFill>
                <a:latin typeface="Bookman Old Style" pitchFamily="18" charset="0"/>
              </a:rPr>
              <a:t>смена напряжённой работы весёлыми разминками.</a:t>
            </a:r>
          </a:p>
          <a:p>
            <a:pPr marL="285750" indent="-285750">
              <a:buFont typeface="Wingdings" pitchFamily="2" charset="2"/>
              <a:buChar char="q"/>
            </a:pPr>
            <a:endParaRPr lang="ru-RU" sz="2000" dirty="0">
              <a:solidFill>
                <a:srgbClr val="2B2137"/>
              </a:solidFill>
              <a:latin typeface="Bookman Old Style" pitchFamily="18" charset="0"/>
            </a:endParaRPr>
          </a:p>
        </p:txBody>
      </p:sp>
      <p:pic>
        <p:nvPicPr>
          <p:cNvPr id="2050" name="Picture 2" descr="C:\Users\user\Desktop\Рисунок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688" y="90066"/>
            <a:ext cx="8686800" cy="168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21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Рисунок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96752"/>
            <a:ext cx="7777162" cy="402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9101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158</Words>
  <Application>Microsoft Office PowerPoint</Application>
  <PresentationFormat>Экран (4:3)</PresentationFormat>
  <Paragraphs>37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Dashen'ka</dc:creator>
  <cp:lastModifiedBy>Dashen'ka</cp:lastModifiedBy>
  <cp:revision>44</cp:revision>
  <dcterms:created xsi:type="dcterms:W3CDTF">2017-03-22T15:26:10Z</dcterms:created>
  <dcterms:modified xsi:type="dcterms:W3CDTF">2017-03-26T07:21:49Z</dcterms:modified>
</cp:coreProperties>
</file>