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73" r:id="rId7"/>
    <p:sldId id="268" r:id="rId8"/>
    <p:sldId id="271" r:id="rId9"/>
    <p:sldId id="272" r:id="rId10"/>
    <p:sldId id="302" r:id="rId11"/>
    <p:sldId id="303" r:id="rId12"/>
    <p:sldId id="274" r:id="rId13"/>
    <p:sldId id="282" r:id="rId14"/>
    <p:sldId id="304" r:id="rId15"/>
    <p:sldId id="283" r:id="rId16"/>
    <p:sldId id="305" r:id="rId17"/>
    <p:sldId id="300" r:id="rId18"/>
    <p:sldId id="299" r:id="rId19"/>
    <p:sldId id="301" r:id="rId20"/>
    <p:sldId id="275" r:id="rId21"/>
    <p:sldId id="306" r:id="rId22"/>
    <p:sldId id="285" r:id="rId23"/>
    <p:sldId id="286" r:id="rId24"/>
    <p:sldId id="288" r:id="rId25"/>
    <p:sldId id="290" r:id="rId26"/>
    <p:sldId id="296" r:id="rId27"/>
    <p:sldId id="297" r:id="rId28"/>
    <p:sldId id="298" r:id="rId29"/>
    <p:sldId id="262" r:id="rId30"/>
    <p:sldId id="263" r:id="rId31"/>
    <p:sldId id="28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D"/>
    <a:srgbClr val="D6008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7" autoAdjust="0"/>
    <p:restoredTop sz="94660"/>
  </p:normalViewPr>
  <p:slideViewPr>
    <p:cSldViewPr>
      <p:cViewPr>
        <p:scale>
          <a:sx n="71" d="100"/>
          <a:sy n="71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2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B658C-068B-4ABC-B720-2BD0C6911718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098BF-95ED-4BB3-BA0D-1F49C51F6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E93C9-904E-4C37-837D-9E2A970FDCBF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7970-B73C-4E34-AC04-F462BC92C0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66DC43-4D49-46CB-826C-A03306F7A6CC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1261A1-0F72-4D45-AA2A-AE50CB570DC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188640" y="-9144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                                   Мастер-класс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90872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 </a:t>
            </a:r>
            <a:r>
              <a:rPr lang="ru-RU" sz="3600" dirty="0" smtClean="0"/>
              <a:t>Стратегии и техники работы с разными видами текстов как способ формирования </a:t>
            </a:r>
            <a:r>
              <a:rPr lang="ru-RU" sz="3600" dirty="0" err="1" smtClean="0"/>
              <a:t>метапредметного</a:t>
            </a:r>
            <a:r>
              <a:rPr lang="ru-RU" sz="3600" dirty="0" smtClean="0"/>
              <a:t> результата «смысловое чтение»</a:t>
            </a:r>
            <a:endParaRPr lang="ru-RU" sz="3600" dirty="0"/>
          </a:p>
        </p:txBody>
      </p:sp>
      <p:pic>
        <p:nvPicPr>
          <p:cNvPr id="4" name="Picture 3" descr="C:\Users\TEMP.User-ПК.067\Desktop\мама\CIMG26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842914"/>
            <a:ext cx="3528392" cy="2645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15616" y="4221088"/>
            <a:ext cx="40324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Леушкина</a:t>
            </a:r>
            <a:r>
              <a:rPr lang="ru-RU" sz="2400" dirty="0" smtClean="0"/>
              <a:t> Ирина Валерьевна</a:t>
            </a:r>
          </a:p>
          <a:p>
            <a:r>
              <a:rPr lang="ru-RU" sz="2400" dirty="0" smtClean="0"/>
              <a:t>Учитель  </a:t>
            </a:r>
            <a:r>
              <a:rPr lang="en-US" sz="2400" dirty="0" smtClean="0"/>
              <a:t>I </a:t>
            </a:r>
            <a:r>
              <a:rPr lang="ru-RU" sz="2400" dirty="0" smtClean="0"/>
              <a:t>категории</a:t>
            </a:r>
          </a:p>
          <a:p>
            <a:r>
              <a:rPr lang="ru-RU" sz="2400" dirty="0" smtClean="0"/>
              <a:t>Член МЭК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s59.radikal.ru/i166/0912/3d/bbd44b839b8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0437"/>
            <a:ext cx="4537247" cy="3357563"/>
          </a:xfrm>
          <a:prstGeom prst="rect">
            <a:avLst/>
          </a:prstGeom>
          <a:noFill/>
        </p:spPr>
      </p:pic>
      <p:pic>
        <p:nvPicPr>
          <p:cNvPr id="3074" name="Picture 2" descr="http://5147690.ru/sites/default/files/imagecache/image_medium/sites/default/files/zukovski_1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544641" cy="3286124"/>
          </a:xfrm>
          <a:prstGeom prst="rect">
            <a:avLst/>
          </a:prstGeom>
          <a:noFill/>
        </p:spPr>
      </p:pic>
      <p:pic>
        <p:nvPicPr>
          <p:cNvPr id="3076" name="Picture 4" descr="http://im5-tub-ru.yandex.net/i?id=132312794-40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0"/>
            <a:ext cx="4357684" cy="3303407"/>
          </a:xfrm>
          <a:prstGeom prst="rect">
            <a:avLst/>
          </a:prstGeom>
          <a:noFill/>
        </p:spPr>
      </p:pic>
      <p:pic>
        <p:nvPicPr>
          <p:cNvPr id="7" name="Picture 2" descr="http://im2-tub-ru.yandex.net/i?id=82741967-56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3485352"/>
            <a:ext cx="4357686" cy="3372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0"/>
            <a:ext cx="8929718" cy="6858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/>
              <a:t>Природа проснулась. Над лугами шумит пёстрая толпа насекомых:… В ярком наряде полей виднеются головки цветов:… Над дубравами шумит разноголосый хор лесных птиц:… В лесу рычат, пыхтят, ворчат звери:…</a:t>
            </a:r>
          </a:p>
          <a:p>
            <a:pPr algn="l"/>
            <a:endParaRPr lang="ru-RU" sz="2200" dirty="0" smtClean="0"/>
          </a:p>
          <a:p>
            <a:pPr lvl="0" algn="l"/>
            <a:r>
              <a:rPr lang="ru-RU" sz="2200" dirty="0" smtClean="0"/>
              <a:t>Слова для справок:</a:t>
            </a:r>
          </a:p>
          <a:p>
            <a:pPr algn="l"/>
            <a:r>
              <a:rPr lang="ru-RU" sz="2200" dirty="0" smtClean="0"/>
              <a:t>а) дрозд, кукушка, зяблик, жаворонок</a:t>
            </a:r>
          </a:p>
          <a:p>
            <a:pPr algn="l"/>
            <a:r>
              <a:rPr lang="ru-RU" sz="2200" dirty="0" smtClean="0"/>
              <a:t>б) волк, кабан, лиса, медведь</a:t>
            </a:r>
          </a:p>
          <a:p>
            <a:pPr algn="l"/>
            <a:r>
              <a:rPr lang="ru-RU" sz="2200" dirty="0" smtClean="0"/>
              <a:t>в) тысячелистник, ромашка, незабудка, василек</a:t>
            </a:r>
          </a:p>
          <a:p>
            <a:pPr algn="l"/>
            <a:r>
              <a:rPr lang="ru-RU" sz="2200" dirty="0" smtClean="0"/>
              <a:t>г) оса, пчела, стрекоза, жук</a:t>
            </a:r>
          </a:p>
          <a:p>
            <a:pPr algn="l"/>
            <a:endParaRPr lang="ru-RU" sz="2200" dirty="0" smtClean="0"/>
          </a:p>
          <a:p>
            <a:pPr lvl="0" algn="l"/>
            <a:r>
              <a:rPr lang="ru-RU" sz="2200" dirty="0" smtClean="0"/>
              <a:t>Распространите текст однородными членами предложения без союзов, взяв слова для справок, но запишите не всю группу слов, а определите в ней лишнее слово по самостоятельно найденному признаку.</a:t>
            </a:r>
          </a:p>
          <a:p>
            <a:pPr algn="l"/>
            <a:endParaRPr lang="ru-RU" sz="2200" dirty="0" smtClean="0"/>
          </a:p>
          <a:p>
            <a:pPr algn="l"/>
            <a:endParaRPr lang="ru-RU" sz="1700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352928" cy="4680520"/>
          </a:xfrm>
        </p:spPr>
        <p:txBody>
          <a:bodyPr>
            <a:normAutofit/>
          </a:bodyPr>
          <a:lstStyle/>
          <a:p>
            <a:pPr algn="l"/>
            <a:endParaRPr lang="ru-RU" sz="3200" dirty="0" smtClean="0"/>
          </a:p>
          <a:p>
            <a:pPr algn="l"/>
            <a:r>
              <a:rPr lang="ru-RU" sz="3200" dirty="0" smtClean="0"/>
              <a:t>  Природа проснулась. Над лугами шумит пестрая толпа насекомых: ос, пчел, стрекоз.  В ярком наряде полей виднеются головки цветов: ромашек, незабудок, васильков.  Над дубравами звенит разноголосый хор лесных птиц: дроздов, зябликов, жаворонков. В лесу рычат, пыхтят, ворчат звери: волки, кабаны, медведи.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Лингвистическая разминка</a:t>
            </a:r>
            <a:endParaRPr lang="ru-RU" sz="28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680520"/>
          </a:xfrm>
        </p:spPr>
        <p:txBody>
          <a:bodyPr numCol="2">
            <a:normAutofit/>
          </a:bodyPr>
          <a:lstStyle/>
          <a:p>
            <a:pPr algn="l"/>
            <a:r>
              <a:rPr lang="ru-RU" sz="1800" dirty="0" smtClean="0"/>
              <a:t>Как привидение, за рощею сосновой                                                                                     </a:t>
            </a:r>
          </a:p>
          <a:p>
            <a:pPr algn="l"/>
            <a:r>
              <a:rPr lang="ru-RU" sz="1800" dirty="0" smtClean="0"/>
              <a:t>Луна туманная взошла…</a:t>
            </a:r>
          </a:p>
          <a:p>
            <a:pPr algn="l"/>
            <a:r>
              <a:rPr lang="ru-RU" sz="1800" dirty="0" smtClean="0"/>
              <a:t> А.С. Пушкин</a:t>
            </a:r>
          </a:p>
          <a:p>
            <a:pPr algn="l"/>
            <a:r>
              <a:rPr lang="ru-RU" sz="1800" dirty="0" err="1" smtClean="0"/>
              <a:t>Смеркает</a:t>
            </a:r>
            <a:r>
              <a:rPr lang="ru-RU" sz="1800" dirty="0" smtClean="0"/>
              <a:t> день. В бору темнеет.</a:t>
            </a:r>
          </a:p>
          <a:p>
            <a:pPr algn="l"/>
            <a:r>
              <a:rPr lang="ru-RU" sz="1800" dirty="0" smtClean="0"/>
              <a:t>Пожар зари над ним краснеет.</a:t>
            </a:r>
          </a:p>
          <a:p>
            <a:pPr algn="l"/>
            <a:r>
              <a:rPr lang="ru-RU" sz="1800" dirty="0" smtClean="0"/>
              <a:t>                             И.Никитин</a:t>
            </a:r>
          </a:p>
          <a:p>
            <a:pPr algn="l"/>
            <a:endParaRPr lang="ru-RU" sz="1800" dirty="0" smtClean="0"/>
          </a:p>
          <a:p>
            <a:pPr algn="l"/>
            <a:r>
              <a:rPr lang="ru-RU" sz="1800" dirty="0" smtClean="0"/>
              <a:t>Смотри. Из-за дремлющих сосен</a:t>
            </a:r>
          </a:p>
          <a:p>
            <a:pPr algn="l"/>
            <a:r>
              <a:rPr lang="ru-RU" sz="1800" dirty="0" smtClean="0"/>
              <a:t>Как будто пожар восстает.</a:t>
            </a:r>
          </a:p>
          <a:p>
            <a:pPr algn="l"/>
            <a:r>
              <a:rPr lang="ru-RU" sz="1800" dirty="0" smtClean="0"/>
              <a:t>                               А.А. Фет</a:t>
            </a:r>
          </a:p>
          <a:p>
            <a:pPr algn="l"/>
            <a:endParaRPr lang="ru-RU" sz="1800" dirty="0" smtClean="0"/>
          </a:p>
          <a:p>
            <a:pPr algn="l"/>
            <a:r>
              <a:rPr lang="ru-RU" sz="1800" dirty="0" smtClean="0"/>
              <a:t>В столетнем мраке черной ели</a:t>
            </a:r>
          </a:p>
          <a:p>
            <a:pPr algn="l"/>
            <a:r>
              <a:rPr lang="ru-RU" sz="1800" dirty="0" smtClean="0"/>
              <a:t>Краснела темная заря…</a:t>
            </a:r>
          </a:p>
          <a:p>
            <a:pPr algn="l"/>
            <a:r>
              <a:rPr lang="ru-RU" sz="1800" dirty="0" smtClean="0"/>
              <a:t>                               И.Бунин</a:t>
            </a:r>
          </a:p>
          <a:p>
            <a:pPr algn="l"/>
            <a:endParaRPr lang="ru-RU" sz="1800" dirty="0" smtClean="0"/>
          </a:p>
          <a:p>
            <a:pPr algn="l"/>
            <a:endParaRPr lang="ru-RU" sz="1800" dirty="0" smtClean="0"/>
          </a:p>
          <a:p>
            <a:pPr algn="l"/>
            <a:endParaRPr lang="ru-RU" sz="1800" b="1" dirty="0" smtClean="0"/>
          </a:p>
          <a:p>
            <a:pPr algn="l"/>
            <a:r>
              <a:rPr lang="ru-RU" sz="1800" b="1" dirty="0" smtClean="0"/>
              <a:t>Определите, что общего во всех этих описаниях. Какое время суток? Какие две составляющие пейзажа присутствуют во всех контекстах?</a:t>
            </a:r>
          </a:p>
          <a:p>
            <a:pPr algn="l"/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lvl="0" algn="ctr"/>
            <a:r>
              <a:rPr lang="ru-RU" sz="4400" dirty="0" smtClean="0"/>
              <a:t>Прочитай предложение и расскажи все о герое.</a:t>
            </a:r>
          </a:p>
          <a:p>
            <a:pPr algn="ctr"/>
            <a:endParaRPr lang="ru-RU" sz="4400" dirty="0" smtClean="0"/>
          </a:p>
          <a:p>
            <a:pPr algn="ctr"/>
            <a:r>
              <a:rPr lang="ru-RU" sz="4400" dirty="0" smtClean="0"/>
              <a:t>Отец снял калоши, небрежно бросил шубу в кресла и, пройдя в комнату по персидскому ковру, нежно обнял дочь.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68052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/>
              <a:t>Полюбил богатый – бедную,</a:t>
            </a:r>
          </a:p>
          <a:p>
            <a:pPr algn="l"/>
            <a:r>
              <a:rPr lang="ru-RU" sz="3200" dirty="0" smtClean="0"/>
              <a:t>Полюбил ученый – глупую,</a:t>
            </a:r>
          </a:p>
          <a:p>
            <a:pPr algn="l"/>
            <a:r>
              <a:rPr lang="ru-RU" sz="3200" dirty="0" smtClean="0"/>
              <a:t>Полюбил румяный бледную,</a:t>
            </a:r>
          </a:p>
          <a:p>
            <a:pPr algn="l"/>
            <a:r>
              <a:rPr lang="ru-RU" sz="3200" dirty="0" smtClean="0"/>
              <a:t>Золотой – полушку медную</a:t>
            </a:r>
          </a:p>
          <a:p>
            <a:pPr algn="l"/>
            <a:endParaRPr lang="ru-RU" sz="3200" dirty="0" smtClean="0"/>
          </a:p>
          <a:p>
            <a:pPr algn="l"/>
            <a:r>
              <a:rPr lang="ru-RU" sz="3200" dirty="0" smtClean="0"/>
              <a:t>Как связаны между собой предложения в тексте?</a:t>
            </a:r>
          </a:p>
          <a:p>
            <a:pPr algn="l"/>
            <a:r>
              <a:rPr lang="ru-RU" sz="3200" dirty="0" smtClean="0"/>
              <a:t>Какая из пар слов лишняя в ряду? Почему?</a:t>
            </a:r>
          </a:p>
          <a:p>
            <a:pPr algn="l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692696"/>
            <a:ext cx="7851648" cy="851520"/>
          </a:xfrm>
        </p:spPr>
        <p:txBody>
          <a:bodyPr>
            <a:noAutofit/>
          </a:bodyPr>
          <a:lstStyle/>
          <a:p>
            <a:pPr algn="l"/>
            <a:r>
              <a:rPr lang="ru-RU" sz="6000" dirty="0" smtClean="0"/>
              <a:t>Ментальная карта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Использование ментальных карт (</a:t>
            </a:r>
            <a:r>
              <a:rPr lang="ru-RU" sz="3200" dirty="0" err="1" smtClean="0"/>
              <a:t>интеллект-карт</a:t>
            </a:r>
            <a:r>
              <a:rPr lang="ru-RU" sz="3200" dirty="0" smtClean="0"/>
              <a:t>) значительно повышает эффективность образовательного процесса, способствует развитию </a:t>
            </a:r>
            <a:r>
              <a:rPr lang="ru-RU" sz="3200" dirty="0" err="1" smtClean="0"/>
              <a:t>метапредметных</a:t>
            </a:r>
            <a:r>
              <a:rPr lang="ru-RU" sz="3200" dirty="0" smtClean="0"/>
              <a:t> </a:t>
            </a:r>
            <a:r>
              <a:rPr lang="ru-RU" sz="3200" dirty="0" smtClean="0"/>
              <a:t>компетенций </a:t>
            </a:r>
            <a:r>
              <a:rPr lang="ru-RU" sz="3200" dirty="0" smtClean="0"/>
              <a:t>учащийся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imn62.zaoproxy.ru/?q=sites/default/files/imagecache/highslide_full/attach-images/img_07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2193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gimn62.zaoproxy.ru/?q=sites/default/files/imagecache/highslide_full/attach-images/img_07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8379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http://gimn62.zaoproxy.ru/?q=sites/default/files/imagecache/highslide_full/attach-images/img_08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9550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8964488" cy="1752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   Чтение</a:t>
            </a:r>
            <a:r>
              <a:rPr lang="ru-RU" sz="3600" dirty="0" smtClean="0"/>
              <a:t> – это окошко, через которое дети  видят и познают мир и самих себя.</a:t>
            </a:r>
          </a:p>
          <a:p>
            <a:pPr algn="ctr"/>
            <a:r>
              <a:rPr lang="ru-RU" sz="3600" dirty="0" smtClean="0"/>
              <a:t>      Оно открывается перед ребёнком лишь                        тогда, когда наряду с чтением, одновременно с ним и даже раньше, чем впервые раскрыта книга, начинается кропотливая работа над словами</a:t>
            </a:r>
          </a:p>
          <a:p>
            <a:pPr algn="ctr"/>
            <a:endParaRPr lang="ru-RU" sz="3600" dirty="0" smtClean="0"/>
          </a:p>
          <a:p>
            <a:r>
              <a:rPr lang="ru-RU" sz="2400" dirty="0" smtClean="0"/>
              <a:t>В. А. Сухомлинский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Отсроченная отгадка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468052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Универсальный приём, направленный на активизацию мыслительной деятельности учащихся на уроке.</a:t>
            </a:r>
          </a:p>
          <a:p>
            <a:pPr algn="l"/>
            <a:endParaRPr lang="ru-RU" sz="3200" dirty="0" smtClean="0"/>
          </a:p>
          <a:p>
            <a:pPr algn="l"/>
            <a:r>
              <a:rPr lang="ru-RU" sz="3200" dirty="0" smtClean="0"/>
              <a:t>Формирует умение анализировать и сопоставлять факты, умение определять противоречия.</a:t>
            </a:r>
          </a:p>
          <a:p>
            <a:pPr algn="l"/>
            <a:endParaRPr lang="ru-RU" sz="3200" dirty="0" smtClean="0"/>
          </a:p>
          <a:p>
            <a:pPr marL="514350" indent="-514350" algn="l">
              <a:buAutoNum type="arabicPeriod"/>
            </a:pPr>
            <a:r>
              <a:rPr lang="ru-RU" sz="3200" dirty="0" smtClean="0"/>
              <a:t>в начале урока</a:t>
            </a:r>
          </a:p>
          <a:p>
            <a:pPr marL="514350" indent="-514350" algn="l">
              <a:buAutoNum type="arabicPeriod"/>
            </a:pPr>
            <a:r>
              <a:rPr lang="ru-RU" sz="3200" dirty="0" smtClean="0"/>
              <a:t>в конце урока (</a:t>
            </a:r>
            <a:r>
              <a:rPr lang="ru-RU" sz="3200" dirty="0" err="1" smtClean="0"/>
              <a:t>д</a:t>
            </a:r>
            <a:r>
              <a:rPr lang="en-US" sz="3200" dirty="0" smtClean="0"/>
              <a:t>/</a:t>
            </a:r>
            <a:r>
              <a:rPr lang="ru-RU" sz="3200" dirty="0" err="1" smtClean="0"/>
              <a:t>з</a:t>
            </a:r>
            <a:r>
              <a:rPr lang="ru-RU" sz="3200" dirty="0" smtClean="0"/>
              <a:t>)</a:t>
            </a:r>
          </a:p>
          <a:p>
            <a:pPr algn="l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09320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 </a:t>
            </a:r>
          </a:p>
          <a:p>
            <a:pPr algn="ctr"/>
            <a:endParaRPr lang="ru-RU" sz="2400" dirty="0" smtClean="0"/>
          </a:p>
          <a:p>
            <a:pPr algn="l"/>
            <a:r>
              <a:rPr lang="ru-RU" sz="2800" dirty="0" smtClean="0"/>
              <a:t>Угадай имя автора.</a:t>
            </a:r>
          </a:p>
          <a:p>
            <a:pPr algn="l"/>
            <a:endParaRPr lang="ru-RU" sz="2800" dirty="0" smtClean="0"/>
          </a:p>
          <a:p>
            <a:pPr algn="l"/>
            <a:r>
              <a:rPr lang="ru-RU" sz="2800" dirty="0" smtClean="0"/>
              <a:t>Ученикам предлагаются отдельные строки из стихотворений автора, удивительные факты биографии, описание внешности</a:t>
            </a:r>
          </a:p>
          <a:p>
            <a:pPr algn="l"/>
            <a:endParaRPr lang="ru-RU" sz="2800" dirty="0" smtClean="0"/>
          </a:p>
          <a:p>
            <a:pPr algn="l"/>
            <a:r>
              <a:rPr lang="ru-RU" sz="2800" dirty="0" smtClean="0"/>
              <a:t>Как случилось, что Лермонтов, офицер, прекрасно владеющий оружием, погиб на дуэли?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0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Ромашка </a:t>
            </a:r>
            <a:r>
              <a:rPr lang="ru-RU" sz="2800" dirty="0" err="1" smtClean="0"/>
              <a:t>Блума</a:t>
            </a:r>
            <a:endParaRPr lang="ru-RU" sz="2800" dirty="0"/>
          </a:p>
        </p:txBody>
      </p:sp>
      <p:sp>
        <p:nvSpPr>
          <p:cNvPr id="4" name="Овал 3"/>
          <p:cNvSpPr/>
          <p:nvPr/>
        </p:nvSpPr>
        <p:spPr>
          <a:xfrm>
            <a:off x="4067944" y="3068960"/>
            <a:ext cx="792088" cy="7920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1777730">
            <a:off x="4940271" y="664807"/>
            <a:ext cx="864096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 rot="5400000">
            <a:off x="2339752" y="2132856"/>
            <a:ext cx="864096" cy="259228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1341429">
            <a:off x="3376365" y="3711936"/>
            <a:ext cx="864096" cy="2592288"/>
          </a:xfrm>
          <a:prstGeom prst="ellipse">
            <a:avLst/>
          </a:prstGeom>
          <a:solidFill>
            <a:srgbClr val="FF9F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 rot="8367964">
            <a:off x="3006423" y="806451"/>
            <a:ext cx="864096" cy="259228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9" name="Овал 8"/>
          <p:cNvSpPr/>
          <p:nvPr/>
        </p:nvSpPr>
        <p:spPr>
          <a:xfrm rot="19125018">
            <a:off x="5103362" y="3536237"/>
            <a:ext cx="864096" cy="2592288"/>
          </a:xfrm>
          <a:prstGeom prst="ellipse">
            <a:avLst/>
          </a:prstGeom>
          <a:solidFill>
            <a:srgbClr val="D60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5400000">
            <a:off x="5724128" y="2132856"/>
            <a:ext cx="864096" cy="259228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91680" y="321297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Простые вопросы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 rot="3015786">
            <a:off x="2302227" y="204235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Уточняющие вопросы</a:t>
            </a:r>
          </a:p>
        </p:txBody>
      </p:sp>
      <p:sp>
        <p:nvSpPr>
          <p:cNvPr id="13" name="TextBox 12"/>
          <p:cNvSpPr txBox="1"/>
          <p:nvPr/>
        </p:nvSpPr>
        <p:spPr>
          <a:xfrm rot="18107974">
            <a:off x="3949441" y="1485549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Вопрос - интерпретация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076056" y="3212976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Творческие вопросы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 rot="2886378">
            <a:off x="4171666" y="4912035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Практические вопросы</a:t>
            </a:r>
            <a:endParaRPr lang="ru-RU" sz="1600" dirty="0"/>
          </a:p>
        </p:txBody>
      </p:sp>
      <p:sp>
        <p:nvSpPr>
          <p:cNvPr id="16" name="TextBox 15"/>
          <p:cNvSpPr txBox="1"/>
          <p:nvPr/>
        </p:nvSpPr>
        <p:spPr>
          <a:xfrm rot="17605463">
            <a:off x="2332762" y="4492601"/>
            <a:ext cx="3168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Оценочные вопросы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419872" y="2708920"/>
            <a:ext cx="1872208" cy="1800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А.С. Пушкин «Дубровский»</a:t>
            </a:r>
            <a:endParaRPr lang="ru-RU" sz="2800" dirty="0"/>
          </a:p>
        </p:txBody>
      </p:sp>
      <p:sp>
        <p:nvSpPr>
          <p:cNvPr id="7" name="Овал 6"/>
          <p:cNvSpPr/>
          <p:nvPr/>
        </p:nvSpPr>
        <p:spPr>
          <a:xfrm rot="2224483">
            <a:off x="1251657" y="664254"/>
            <a:ext cx="3205384" cy="200393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9512" y="2636912"/>
            <a:ext cx="3240360" cy="187220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20209624">
            <a:off x="4304426" y="547505"/>
            <a:ext cx="324036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rot="1590768">
            <a:off x="4221958" y="4489119"/>
            <a:ext cx="3312368" cy="2115616"/>
          </a:xfrm>
          <a:prstGeom prst="ellipse">
            <a:avLst/>
          </a:prstGeom>
          <a:solidFill>
            <a:srgbClr val="D600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20200327">
            <a:off x="832233" y="4409860"/>
            <a:ext cx="3593815" cy="2220105"/>
          </a:xfrm>
          <a:prstGeom prst="ellipse">
            <a:avLst/>
          </a:prstGeom>
          <a:solidFill>
            <a:srgbClr val="FF9F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292080" y="2636912"/>
            <a:ext cx="3240360" cy="201622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491880" y="3068960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А.С Пушкин «Дубровский»     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1 глава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9874314">
            <a:off x="4683106" y="807551"/>
            <a:ext cx="2880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 кем из героев знакомимся в 1 главе произведения? Что мы узнаём об их жизни?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868144" y="2780928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Чем занимался </a:t>
            </a:r>
            <a:r>
              <a:rPr lang="ru-RU" dirty="0" err="1" smtClean="0"/>
              <a:t>Троекуров</a:t>
            </a:r>
            <a:r>
              <a:rPr lang="ru-RU" dirty="0" smtClean="0"/>
              <a:t>, как проводил время? Что давала ему власть?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 rot="2076565">
            <a:off x="4592683" y="498036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Почему </a:t>
            </a:r>
            <a:r>
              <a:rPr lang="ru-RU" dirty="0" err="1" smtClean="0"/>
              <a:t>Троекуров</a:t>
            </a:r>
            <a:r>
              <a:rPr lang="ru-RU" dirty="0" smtClean="0"/>
              <a:t>, надменный в отношениях с другими людьми, уважал Дубровского</a:t>
            </a:r>
            <a:r>
              <a:rPr lang="ru-RU" smtClean="0"/>
              <a:t>?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 rot="19829409">
            <a:off x="1148616" y="476711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Проанализируйте сцену, которая послужила причиной ссоры между </a:t>
            </a:r>
            <a:r>
              <a:rPr lang="ru-RU" dirty="0" err="1" smtClean="0"/>
              <a:t>Троекуровым</a:t>
            </a:r>
            <a:r>
              <a:rPr lang="ru-RU" dirty="0" smtClean="0"/>
              <a:t> и Дубровским?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7544" y="3068960"/>
            <a:ext cx="32221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Как характеризует Дубровского случай на псарне?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 rot="2545561">
            <a:off x="1527262" y="1176672"/>
            <a:ext cx="28620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Мог ли </a:t>
            </a:r>
            <a:r>
              <a:rPr lang="ru-RU" dirty="0" err="1" smtClean="0"/>
              <a:t>Троекуров</a:t>
            </a:r>
            <a:r>
              <a:rPr lang="ru-RU" dirty="0" smtClean="0"/>
              <a:t> попытаться сгладить конфликт? Как для этого ему следовало поступить?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Уровни понимания текста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268760"/>
            <a:ext cx="2160240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ru-RU" dirty="0" smtClean="0"/>
              <a:t>  Где? Что? Когда?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1268760"/>
            <a:ext cx="2160240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ru-RU" dirty="0" smtClean="0"/>
              <a:t>          Как  ты относишься? Почему так произошло?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1268760"/>
            <a:ext cx="2160240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Как ты      понимаешь?</a:t>
            </a:r>
          </a:p>
          <a:p>
            <a:r>
              <a:rPr lang="ru-RU" dirty="0" smtClean="0"/>
              <a:t>Как бы ты поступил? Что бы изменилось, если бы? Соотнеси…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340768"/>
            <a:ext cx="850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Поиск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63888" y="1340768"/>
            <a:ext cx="1845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Интерпретация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732240" y="1340768"/>
            <a:ext cx="983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Оценка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31840" y="436510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07504" y="4653136"/>
            <a:ext cx="9036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000" dirty="0" smtClean="0"/>
              <a:t>1. Где? Что? Когда?  </a:t>
            </a:r>
          </a:p>
          <a:p>
            <a:pPr marL="342900" indent="-342900"/>
            <a:r>
              <a:rPr lang="ru-RU" sz="2000" dirty="0" smtClean="0"/>
              <a:t>2. Как ты относишься? Почему так произошло? </a:t>
            </a:r>
          </a:p>
          <a:p>
            <a:pPr marL="342900" indent="-342900"/>
            <a:r>
              <a:rPr lang="ru-RU" sz="2000" dirty="0" smtClean="0"/>
              <a:t>3. Как бы ты поступил? Что бы изменилось, если бы? Как ты понимаешь?</a:t>
            </a:r>
          </a:p>
          <a:p>
            <a:pPr marL="342900" indent="-342900"/>
            <a:r>
              <a:rPr lang="ru-RU" sz="2000" b="1" dirty="0" smtClean="0"/>
              <a:t>    </a:t>
            </a:r>
            <a:r>
              <a:rPr lang="ru-RU" sz="2000" dirty="0" smtClean="0"/>
              <a:t>Соотнеси…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429000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Спасибо за внимание!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 idx="4294967295"/>
          </p:nvPr>
        </p:nvSpPr>
        <p:spPr>
          <a:xfrm>
            <a:off x="-396552" y="0"/>
            <a:ext cx="9885784" cy="1143000"/>
          </a:xfrm>
        </p:spPr>
        <p:txBody>
          <a:bodyPr/>
          <a:lstStyle/>
          <a:p>
            <a:pPr algn="ctr"/>
            <a:r>
              <a:rPr lang="ru-RU" sz="3200" dirty="0" smtClean="0"/>
              <a:t>Работа с текстом: поиск информации и понимание прочитанного</a:t>
            </a:r>
          </a:p>
        </p:txBody>
      </p:sp>
      <p:sp>
        <p:nvSpPr>
          <p:cNvPr id="5123" name="Rectangle 4"/>
          <p:cNvSpPr>
            <a:spLocks noGrp="1"/>
          </p:cNvSpPr>
          <p:nvPr>
            <p:ph type="body" sz="half" idx="4294967295"/>
          </p:nvPr>
        </p:nvSpPr>
        <p:spPr>
          <a:xfrm>
            <a:off x="1187450" y="1196975"/>
            <a:ext cx="3529013" cy="56610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b="1" smtClean="0"/>
              <a:t>Начальная школа             </a:t>
            </a:r>
            <a:r>
              <a:rPr lang="ru-RU" sz="1100" b="1" i="1" smtClean="0"/>
              <a:t>Выпускник научится</a:t>
            </a:r>
            <a:endParaRPr lang="ru-RU" sz="11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находить в тексте конкретные сведения, факты, заданные в явном виде;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определять тему и главную мысль текста;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делить тексты на смысловые части, составлять план текста;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вычленять содержащиеся в тексте основные события и устанавливать их последовательность;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упорядочивать информацию по заданному основанию;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сравнивать между собой объекты, описанные в тексте, выделяя два-три существенных признака;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понимать информацию, представленную в неявном виде (например, находить в тексте несколько примеров, доказывающих приведенные утверждения; характеризовать явление по его описанию, выделять общий признак группы элементов);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понимать информацию, представленную разными способами: словесно, в виде таблицы, схемы, диаграммы;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понимать текст, опираясь не только на содержащуюся в нем информацию, но и на жанр, структуру, выразительные средства текста;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использовать различные виды чтения: ознакомительное изучение, поисковое, выбирать нужный вид чтения в соответствии с целью чтения;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ориентироваться в соответствующих возрасту словарях и справочниках.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100" b="1" i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b="1" i="1" smtClean="0"/>
              <a:t>Выпускник получит возможность научиться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использовать формальные элементы текста (например, подзаголовки, сноски) для поиска нужной информации;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работать с несколькими источниками информации;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100" smtClean="0"/>
              <a:t>сопоставлять информацию, полученную из нескольких источников.</a:t>
            </a:r>
          </a:p>
        </p:txBody>
      </p:sp>
      <p:sp>
        <p:nvSpPr>
          <p:cNvPr id="1946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716463" y="1196975"/>
            <a:ext cx="4176712" cy="5661025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b="1" dirty="0" smtClean="0"/>
              <a:t>Основная школа                                         </a:t>
            </a:r>
            <a:r>
              <a:rPr lang="ru-RU" sz="1100" b="1" i="1" dirty="0" smtClean="0"/>
              <a:t>Выпускник научится</a:t>
            </a:r>
            <a:endParaRPr lang="ru-RU" sz="1100" b="1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>
                <a:solidFill>
                  <a:schemeClr val="hlink"/>
                </a:solidFill>
              </a:rPr>
              <a:t>ориентироваться в содержании текста и понимать его целостный смысл</a:t>
            </a:r>
            <a:r>
              <a:rPr lang="ru-RU" sz="1100" dirty="0" smtClean="0"/>
              <a:t>: определять главную тему, общую цель или назначение текста;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/>
              <a:t>	выбирать из текста или придумывать заголовок, соотве6тствующий содержанию и общему смыслу текста;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/>
              <a:t>	формулировать тезис, выражающий общий смысл текста;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/>
              <a:t>	предвосхищать содержание предметного плана текста по заголовку и с опорой на предыдущий опыт;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/>
              <a:t>	объяснять порядок частей (инструкций), содержащихся в тексте;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/>
              <a:t>	сопоставлять основные текстовые и </a:t>
            </a:r>
            <a:r>
              <a:rPr lang="ru-RU" sz="1100" dirty="0" err="1" smtClean="0"/>
              <a:t>внетекстовые</a:t>
            </a:r>
            <a:r>
              <a:rPr lang="ru-RU" sz="1100" dirty="0" smtClean="0"/>
              <a:t> компоненты; обнаруживать соответствия между частью текста и его общей идеей, сформулированной вопросом, объяснять назначение карты, рисунка, пояснять части графика или таблицы и т.д.;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>
                <a:solidFill>
                  <a:schemeClr val="hlink"/>
                </a:solidFill>
              </a:rPr>
              <a:t>находить в тексте требуемую информацию</a:t>
            </a:r>
            <a:r>
              <a:rPr lang="ru-RU" sz="1100" dirty="0" smtClean="0"/>
              <a:t> (пробегать текст глазами, определять его основные элементы, сопоставлять формы выражения информации в запросе и в самом тексте, устанавливать, являются ли они тождественными или синонимическими, находить необходимую единицу информации в тексте);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dirty="0" smtClean="0">
                <a:solidFill>
                  <a:schemeClr val="hlink"/>
                </a:solidFill>
              </a:rPr>
              <a:t>решать учебно-познавательные и учебно-практические задачи, требующие полного и критического понимания текста</a:t>
            </a:r>
            <a:r>
              <a:rPr lang="ru-RU" sz="1100" dirty="0" smtClean="0"/>
              <a:t>: определять назначение разных видов текстов; ставить перед собой цель чтения, направляя внимание на полезную в данный момент информацию; различать темы и </a:t>
            </a:r>
            <a:r>
              <a:rPr lang="ru-RU" sz="1100" dirty="0" err="1" smtClean="0"/>
              <a:t>подтемы</a:t>
            </a:r>
            <a:r>
              <a:rPr lang="ru-RU" sz="1100" dirty="0" smtClean="0"/>
              <a:t> специального текста; выделять главную и избыточную информацию; прогнозировать последовательность изложения идей текста; сопоставлять разные точки зрения и разные источники информации по заданной теме; выполнять смысловое свертывание выделенных фактов и мыслей; формировать на основе текста систему аргументов (доводов) для обоснования определенной позиции; понимать душевное состояние персонажей текста, сопереживать им.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ru-RU" sz="1100" b="1" i="1" dirty="0" smtClean="0"/>
              <a:t>Выпускник получит возможность научиться </a:t>
            </a:r>
            <a:r>
              <a:rPr lang="ru-RU" sz="1100" dirty="0" smtClean="0"/>
              <a:t>анализировать изменения своего эмоционального состояния в процессе чтения, получения и переработки полученной информации и ее осмысления.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ctr"/>
            <a:r>
              <a:rPr lang="ru-RU" sz="3200" dirty="0" smtClean="0"/>
              <a:t>Работа с текстом: преобразование и интерпретация информации</a:t>
            </a:r>
          </a:p>
        </p:txBody>
      </p:sp>
      <p:sp>
        <p:nvSpPr>
          <p:cNvPr id="6147" name="Rectangle 4"/>
          <p:cNvSpPr>
            <a:spLocks noGrp="1"/>
          </p:cNvSpPr>
          <p:nvPr>
            <p:ph type="body" sz="half" idx="4294967295"/>
          </p:nvPr>
        </p:nvSpPr>
        <p:spPr>
          <a:xfrm>
            <a:off x="1331913" y="1196975"/>
            <a:ext cx="3384550" cy="56610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b="1" dirty="0" smtClean="0"/>
              <a:t>Начальная школа</a:t>
            </a:r>
            <a:r>
              <a:rPr lang="ru-RU" sz="1400" b="1" i="1" dirty="0" smtClean="0"/>
              <a:t> </a:t>
            </a:r>
            <a:r>
              <a:rPr lang="en-US" sz="1400" b="1" i="1" dirty="0" smtClean="0"/>
              <a:t>          </a:t>
            </a:r>
            <a:r>
              <a:rPr lang="ru-RU" sz="1400" b="1" i="1" dirty="0" smtClean="0"/>
              <a:t>Выпускник научится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пересказывать текст подробно и сжато, устно и письменно;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соотносить факты с общей идеей текста, устанавливать простые связи, непоказанные в тексте напрямую;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формулировать несложные выводы, основываясь на тексте;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находить аргументы, подтверждающие вывод;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сопоставлять и обобщать содержащуюся в разных частях текста информацию;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составлять на основании  текста небольшое монологическое высказывание, отвечая на поставленный вопрос.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400" b="1" i="1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b="1" i="1" dirty="0" smtClean="0"/>
              <a:t>Выпускник получит возможность научиться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делать выписки из прочитанных текстов с учетом цели их дальнейшего использования;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dirty="0" smtClean="0"/>
              <a:t>составлять небольшие письменные аннотации к тексту, отзывы о прочитанном.</a:t>
            </a:r>
          </a:p>
        </p:txBody>
      </p:sp>
      <p:sp>
        <p:nvSpPr>
          <p:cNvPr id="6148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716463" y="1268413"/>
            <a:ext cx="4227512" cy="5589587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b="1" smtClean="0"/>
              <a:t>Основная школа</a:t>
            </a:r>
            <a:r>
              <a:rPr lang="ru-RU" sz="1400" b="1" i="1" smtClean="0"/>
              <a:t> </a:t>
            </a:r>
            <a:r>
              <a:rPr lang="en-US" sz="1400" b="1" i="1" smtClean="0"/>
              <a:t>      </a:t>
            </a:r>
            <a:r>
              <a:rPr lang="ru-RU" sz="1400" b="1" i="1" smtClean="0"/>
              <a:t>Выпускник научится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smtClean="0">
                <a:solidFill>
                  <a:schemeClr val="hlink"/>
                </a:solidFill>
              </a:rPr>
              <a:t>структурировать текст</a:t>
            </a:r>
            <a:r>
              <a:rPr lang="ru-RU" sz="1400" smtClean="0"/>
              <a:t>, используя нумерацию страниц, списки, ссылки, оглавления; проводить проверку правописания; использовать в тексте таблицы, изображения;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smtClean="0">
                <a:solidFill>
                  <a:schemeClr val="hlink"/>
                </a:solidFill>
              </a:rPr>
              <a:t>преобразовывать текст</a:t>
            </a:r>
            <a:r>
              <a:rPr lang="ru-RU" sz="1400" smtClean="0"/>
              <a:t>, используя новые формы представления информации; формулы, графики, диаграммы, таблицы (в том числе динамические, электронные, в частности в практических задачах), переходить от одного представления данных к другому;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smtClean="0">
                <a:solidFill>
                  <a:schemeClr val="hlink"/>
                </a:solidFill>
              </a:rPr>
              <a:t>интерпретировать текст</a:t>
            </a:r>
            <a:r>
              <a:rPr lang="ru-RU" sz="1400" smtClean="0"/>
              <a:t>: сравнивать и противопоставлять заключенную в тексте информацию разного характера; обнаруживать в тексте доводы в подтверждение выдвинутых тезисов; делать выводы из сформулированных посылок; выводить заключение о намерении автора или главной мысли текста.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400" b="1" i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b="1" i="1" smtClean="0"/>
              <a:t>Выпускник получит возможность научиться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400" smtClean="0"/>
              <a:t>выявлять имплицитную (скрытую, присутствующую неявно) информацию текста на основе сопоставления иллюстрированного материала с информацией текста, анализа подтекста (использованных языковых средств и структуры текста).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 idx="4294967295"/>
          </p:nvPr>
        </p:nvSpPr>
        <p:spPr>
          <a:xfrm>
            <a:off x="914400" y="-24340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Работа с текстом: оценка информации</a:t>
            </a:r>
          </a:p>
        </p:txBody>
      </p:sp>
      <p:sp>
        <p:nvSpPr>
          <p:cNvPr id="7171" name="Rectangle 4"/>
          <p:cNvSpPr>
            <a:spLocks noGrp="1"/>
          </p:cNvSpPr>
          <p:nvPr>
            <p:ph type="body" sz="half" idx="4294967295"/>
          </p:nvPr>
        </p:nvSpPr>
        <p:spPr>
          <a:xfrm>
            <a:off x="1042988" y="1341438"/>
            <a:ext cx="3384550" cy="551656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b="1" dirty="0" smtClean="0"/>
              <a:t>Начальная школа           </a:t>
            </a:r>
            <a:r>
              <a:rPr lang="ru-RU" sz="1300" b="1" i="1" dirty="0" smtClean="0"/>
              <a:t>Выпускник научится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высказывать оценочные суждения и свою точку зрения о прочитанном тексте;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оценивать содержание, языковые особенности и структуру текста; определять место и роль иллюстративного ряда в тексте;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на основе имеющихся знаний, жизненного опыта подвергать сомнению достоверность прочитанного, обнаруживать недостоверность получаемых сведений, пробелы в информации и находить пути восполнения этих пробелов;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участвовать в учебном диалоге при обсуждении прочитанного или прослушанного текста.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300" dirty="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b="1" i="1" dirty="0" smtClean="0"/>
              <a:t>Выпускник получит возможность научиться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сопоставлять различные точки зрения;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соотносить позицию автора с собственной точкой зрения;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в процессе работы с одним или несколькими источниками выявлять достоверную (противоречивую) информацию.</a:t>
            </a:r>
          </a:p>
        </p:txBody>
      </p:sp>
      <p:sp>
        <p:nvSpPr>
          <p:cNvPr id="7172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00563" y="1357313"/>
            <a:ext cx="4443412" cy="5500687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b="1" dirty="0" smtClean="0"/>
              <a:t>Основная школа             </a:t>
            </a:r>
            <a:r>
              <a:rPr lang="ru-RU" sz="1300" b="1" i="1" dirty="0" smtClean="0"/>
              <a:t>Выпускник научится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>
                <a:solidFill>
                  <a:schemeClr val="hlink"/>
                </a:solidFill>
              </a:rPr>
              <a:t>откликаться на содержание текста</a:t>
            </a:r>
            <a:r>
              <a:rPr lang="ru-RU" sz="1300" dirty="0" smtClean="0"/>
              <a:t>: связывать информацию, обнаруженную в тексте, со знаниями из других источников; оценивать утверждения, сделанные в тексте, исходя из своих представлений о мире; находить доводы в защиту своей точки зрения;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>
                <a:solidFill>
                  <a:schemeClr val="hlink"/>
                </a:solidFill>
              </a:rPr>
              <a:t>откликаться на форму текста</a:t>
            </a:r>
            <a:r>
              <a:rPr lang="ru-RU" sz="1300" dirty="0" smtClean="0"/>
              <a:t>, оценивать не только содержание текста, но и его форму, а в целом – мастерство его исполнения;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на основе имеющихся знаний, жизненного опыта </a:t>
            </a:r>
            <a:r>
              <a:rPr lang="ru-RU" sz="1300" dirty="0" smtClean="0">
                <a:solidFill>
                  <a:schemeClr val="hlink"/>
                </a:solidFill>
              </a:rPr>
              <a:t>подвергать сомнению достоверность</a:t>
            </a:r>
            <a:r>
              <a:rPr lang="ru-RU" sz="1300" dirty="0" smtClean="0"/>
              <a:t> имеющейся информации, обнаруживать недостоверность получаемой информации, пробелы в информации и находить пути восполнения этих пробелов;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в процессе работы с одним или несколькими источниками </a:t>
            </a:r>
            <a:r>
              <a:rPr lang="ru-RU" sz="1300" dirty="0" smtClean="0">
                <a:solidFill>
                  <a:schemeClr val="hlink"/>
                </a:solidFill>
              </a:rPr>
              <a:t>выявлять</a:t>
            </a:r>
            <a:r>
              <a:rPr lang="ru-RU" sz="1300" dirty="0" smtClean="0"/>
              <a:t> содержащуюся в них </a:t>
            </a:r>
            <a:r>
              <a:rPr lang="ru-RU" sz="1300" dirty="0" smtClean="0">
                <a:solidFill>
                  <a:schemeClr val="hlink"/>
                </a:solidFill>
              </a:rPr>
              <a:t>противоречивую, конфликтную информацию</a:t>
            </a:r>
            <a:r>
              <a:rPr lang="ru-RU" sz="1300" dirty="0" smtClean="0"/>
              <a:t>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использовать полученный опыт восприятия информационных объектов для обогащения чувственного опыта, </a:t>
            </a:r>
            <a:r>
              <a:rPr lang="ru-RU" sz="1300" dirty="0" smtClean="0">
                <a:solidFill>
                  <a:schemeClr val="hlink"/>
                </a:solidFill>
              </a:rPr>
              <a:t>высказывать оценочные суждения</a:t>
            </a:r>
            <a:r>
              <a:rPr lang="ru-RU" sz="1300" dirty="0" smtClean="0"/>
              <a:t> и свою точку зрения о полученном сообщении (прочитанном тексте).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b="1" i="1" dirty="0" smtClean="0"/>
              <a:t>Выпускник получит возможность научиться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критически относиться к рекламной информации;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находить способы проверки противоречивой информации;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300" dirty="0" smtClean="0"/>
              <a:t>определять достоверную информацию в случае наличия противоречий или конфликтной ситуации.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476673"/>
          <a:ext cx="8280920" cy="6257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872208"/>
                <a:gridCol w="4824536"/>
              </a:tblGrid>
              <a:tr h="7181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Уровень понимания </a:t>
                      </a:r>
                      <a:r>
                        <a:rPr lang="ru-RU" sz="1400" baseline="0" dirty="0" smtClean="0"/>
                        <a:t> теста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Уровень  понимания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Перечень проверяемых умений</a:t>
                      </a:r>
                      <a:endParaRPr lang="ru-RU" dirty="0"/>
                    </a:p>
                  </a:txBody>
                  <a:tcPr/>
                </a:tc>
              </a:tr>
              <a:tr h="2782972"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Общее</a:t>
                      </a:r>
                      <a:r>
                        <a:rPr lang="ru-RU" sz="1800" baseline="0" dirty="0" smtClean="0"/>
                        <a:t> понимание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УЗНАВАНИЕ</a:t>
                      </a:r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ПОНИМАНИЕ</a:t>
                      </a:r>
                    </a:p>
                    <a:p>
                      <a:endParaRPr lang="ru-RU" sz="1800" baseline="0" dirty="0" smtClean="0"/>
                    </a:p>
                    <a:p>
                      <a:r>
                        <a:rPr lang="ru-RU" sz="1800" baseline="0" dirty="0" smtClean="0"/>
                        <a:t>ПРИМЕНЕНИЕ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ru-RU" sz="2000" dirty="0" smtClean="0"/>
                        <a:t>Определять</a:t>
                      </a:r>
                      <a:r>
                        <a:rPr lang="ru-RU" sz="2000" baseline="0" dirty="0" smtClean="0"/>
                        <a:t> тему и основную мысль текста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2000" baseline="0" dirty="0" smtClean="0"/>
                        <a:t>Обнаруживать в заголовке текста тему и основную мысль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2000" baseline="0" dirty="0" smtClean="0"/>
                        <a:t>Находить различие в двух или более текстах , сравнивать содержание текстов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2000" baseline="0" dirty="0" smtClean="0"/>
                        <a:t>Отличать основную информацию от второстепенной</a:t>
                      </a:r>
                      <a:endParaRPr lang="ru-RU" sz="2000" dirty="0"/>
                    </a:p>
                  </a:txBody>
                  <a:tcPr/>
                </a:tc>
              </a:tr>
              <a:tr h="269152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Выявление информации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УЗНАВАНИЕ</a:t>
                      </a:r>
                    </a:p>
                    <a:p>
                      <a:endParaRPr lang="ru-RU" sz="1800" dirty="0" smtClean="0"/>
                    </a:p>
                    <a:p>
                      <a:r>
                        <a:rPr lang="ru-RU" sz="1800" dirty="0" smtClean="0"/>
                        <a:t>ПОНИМАНИЕ</a:t>
                      </a:r>
                    </a:p>
                    <a:p>
                      <a:endParaRPr lang="ru-RU" sz="1800" baseline="0" dirty="0" smtClean="0"/>
                    </a:p>
                    <a:p>
                      <a:r>
                        <a:rPr lang="ru-RU" sz="1800" baseline="0" dirty="0" smtClean="0"/>
                        <a:t>ПРИМЕНЕНИЕ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ru-RU" sz="2000" dirty="0" smtClean="0"/>
                        <a:t>Быстро просматривать текст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2000" dirty="0" smtClean="0"/>
                        <a:t>Определять основную</a:t>
                      </a:r>
                      <a:r>
                        <a:rPr lang="ru-RU" sz="2000" baseline="0" dirty="0" smtClean="0"/>
                        <a:t> структуру текста и отбирать нужную информацию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2000" baseline="0" dirty="0" smtClean="0"/>
                        <a:t>Находить необходимую информацию, перефразированную в вопросе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  Уровни понимания текста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8892480" cy="89269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Из образовательной программы «Школа 2100»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/>
              <a:t>Сквозная цель образования – воспитание грамотного, компетентного читателя, человека с высоким уровнем языковой культуры, чувств, мышления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9" y="404663"/>
          <a:ext cx="8496943" cy="640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3"/>
                <a:gridCol w="1944216"/>
                <a:gridCol w="4896544"/>
              </a:tblGrid>
              <a:tr h="208823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Интерпре-тация</a:t>
                      </a:r>
                      <a:r>
                        <a:rPr lang="ru-RU" baseline="0" dirty="0" smtClean="0"/>
                        <a:t> текста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Применение</a:t>
                      </a:r>
                    </a:p>
                    <a:p>
                      <a:r>
                        <a:rPr lang="ru-RU" dirty="0" smtClean="0"/>
                        <a:t>Анализ</a:t>
                      </a:r>
                    </a:p>
                    <a:p>
                      <a:r>
                        <a:rPr lang="ru-RU" dirty="0" smtClean="0"/>
                        <a:t>Синтез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ru-RU" sz="1600" dirty="0" smtClean="0"/>
                        <a:t>Соотносить заключенную в тексте информацию с информацией из других источников. С личным опытом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1600" dirty="0" smtClean="0"/>
                        <a:t>Делать выводы по содержанию текста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1600" dirty="0" smtClean="0"/>
                        <a:t>Находить аргументы</a:t>
                      </a:r>
                      <a:r>
                        <a:rPr lang="ru-RU" sz="1600" baseline="0" dirty="0" smtClean="0"/>
                        <a:t> ,  п</a:t>
                      </a:r>
                      <a:r>
                        <a:rPr lang="ru-RU" sz="1600" dirty="0" smtClean="0"/>
                        <a:t>одтверждающие мнения, высказывания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1600" dirty="0" smtClean="0"/>
                        <a:t>Объяснять заглавие текста</a:t>
                      </a:r>
                    </a:p>
                    <a:p>
                      <a:pPr marL="228600" indent="-228600">
                        <a:buNone/>
                      </a:pPr>
                      <a:endParaRPr lang="ru-RU" sz="1400" dirty="0" smtClean="0"/>
                    </a:p>
                    <a:p>
                      <a:pPr marL="228600" indent="-228600">
                        <a:buAutoNum type="arabicParenR"/>
                      </a:pPr>
                      <a:endParaRPr lang="ru-RU" sz="1400" dirty="0"/>
                    </a:p>
                  </a:txBody>
                  <a:tcPr/>
                </a:tc>
              </a:tr>
              <a:tr h="2088232">
                <a:tc>
                  <a:txBody>
                    <a:bodyPr/>
                    <a:lstStyle/>
                    <a:p>
                      <a:r>
                        <a:rPr lang="ru-RU" dirty="0" smtClean="0"/>
                        <a:t>Рефлексия относительно</a:t>
                      </a:r>
                      <a:r>
                        <a:rPr lang="ru-RU" baseline="0" dirty="0" smtClean="0"/>
                        <a:t> содержания текста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Анализ </a:t>
                      </a:r>
                    </a:p>
                    <a:p>
                      <a:r>
                        <a:rPr lang="ru-RU" dirty="0" smtClean="0"/>
                        <a:t>Синтез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r>
                        <a:rPr lang="ru-RU" baseline="0" dirty="0" smtClean="0"/>
                        <a:t>Оценка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ru-RU" sz="1800" dirty="0" smtClean="0"/>
                        <a:t>Различать</a:t>
                      </a:r>
                      <a:r>
                        <a:rPr lang="ru-RU" sz="1800" baseline="0" dirty="0" smtClean="0"/>
                        <a:t> объективную и субъективную информацию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1800" baseline="0" dirty="0" smtClean="0"/>
                        <a:t>Связывать информацию текста с фактами, событиями реальной действительности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ru-RU" sz="1800" baseline="0" dirty="0" smtClean="0"/>
                        <a:t>Аргументировать свою точку зрения</a:t>
                      </a:r>
                      <a:endParaRPr lang="ru-RU" sz="1800" dirty="0"/>
                    </a:p>
                  </a:txBody>
                  <a:tcPr/>
                </a:tc>
              </a:tr>
              <a:tr h="2088232">
                <a:tc>
                  <a:txBody>
                    <a:bodyPr/>
                    <a:lstStyle/>
                    <a:p>
                      <a:r>
                        <a:rPr lang="ru-RU" dirty="0" smtClean="0"/>
                        <a:t>Рефлексия относительно формы подачи текста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Анализ </a:t>
                      </a:r>
                    </a:p>
                    <a:p>
                      <a:r>
                        <a:rPr lang="ru-RU" dirty="0" smtClean="0"/>
                        <a:t>Синтез</a:t>
                      </a:r>
                      <a:r>
                        <a:rPr lang="ru-RU" baseline="0" dirty="0" smtClean="0"/>
                        <a:t> </a:t>
                      </a:r>
                    </a:p>
                    <a:p>
                      <a:r>
                        <a:rPr lang="ru-RU" baseline="0" dirty="0" smtClean="0"/>
                        <a:t>Оценка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1)</a:t>
                      </a:r>
                      <a:r>
                        <a:rPr lang="ru-RU" sz="1800" baseline="0" dirty="0" smtClean="0"/>
                        <a:t> Обнаруживать иронию, юмор, различные оттенки смысла, выраженные словом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1" y="171543"/>
            <a:ext cx="4536503" cy="648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854696" cy="1752600"/>
          </a:xfrm>
        </p:spPr>
        <p:txBody>
          <a:bodyPr>
            <a:noAutofit/>
          </a:bodyPr>
          <a:lstStyle/>
          <a:p>
            <a:pPr algn="l"/>
            <a:endParaRPr lang="ru-RU" sz="4000" dirty="0" smtClean="0"/>
          </a:p>
          <a:p>
            <a:pPr algn="l"/>
            <a:r>
              <a:rPr lang="ru-RU" sz="4000" dirty="0" smtClean="0"/>
              <a:t>На любом уроке и в жизни мы читаем разные тексты, которые необходимо понять.</a:t>
            </a:r>
          </a:p>
          <a:p>
            <a:pPr algn="l"/>
            <a:endParaRPr lang="ru-RU" sz="4000" dirty="0" smtClean="0"/>
          </a:p>
          <a:p>
            <a:pPr algn="l"/>
            <a:r>
              <a:rPr lang="ru-RU" sz="4000" dirty="0" smtClean="0"/>
              <a:t>Работа с информацией становится сегодня очень важной на всех предметах в школе.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7851648" cy="419472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Кого можно назвать грамотным читателем?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7854696" cy="547260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Грамотность чтения – это способность</a:t>
            </a:r>
          </a:p>
          <a:p>
            <a:pPr algn="l"/>
            <a:r>
              <a:rPr lang="ru-RU" sz="2800" dirty="0" smtClean="0"/>
              <a:t>• понимать письменные тексты</a:t>
            </a:r>
          </a:p>
          <a:p>
            <a:pPr algn="l"/>
            <a:r>
              <a:rPr lang="ru-RU" sz="2800" dirty="0" smtClean="0"/>
              <a:t>• </a:t>
            </a:r>
            <a:r>
              <a:rPr lang="ru-RU" sz="2800" dirty="0" err="1" smtClean="0"/>
              <a:t>рефлексировать</a:t>
            </a:r>
            <a:r>
              <a:rPr lang="ru-RU" sz="2800" dirty="0" smtClean="0"/>
              <a:t> на содержание текстов</a:t>
            </a:r>
          </a:p>
          <a:p>
            <a:pPr algn="l"/>
            <a:r>
              <a:rPr lang="ru-RU" sz="2800" dirty="0" smtClean="0"/>
              <a:t>• интерпретировать прочитанное</a:t>
            </a:r>
          </a:p>
          <a:p>
            <a:pPr algn="l"/>
            <a:r>
              <a:rPr lang="ru-RU" sz="2800" dirty="0" smtClean="0"/>
              <a:t>• оценивать</a:t>
            </a:r>
          </a:p>
          <a:p>
            <a:pPr algn="l"/>
            <a:r>
              <a:rPr lang="ru-RU" sz="2800" dirty="0" smtClean="0"/>
              <a:t>• излагать свои мысли о прочитанном</a:t>
            </a:r>
          </a:p>
          <a:p>
            <a:pPr algn="l"/>
            <a:r>
              <a:rPr lang="ru-RU" sz="2800" dirty="0" smtClean="0"/>
              <a:t>• использовать содержание для           </a:t>
            </a:r>
          </a:p>
          <a:p>
            <a:pPr algn="l"/>
            <a:r>
              <a:rPr lang="ru-RU" sz="2800" dirty="0" smtClean="0"/>
              <a:t>   достижения собственных целей (развитие    </a:t>
            </a:r>
          </a:p>
          <a:p>
            <a:pPr algn="l"/>
            <a:r>
              <a:rPr lang="ru-RU" sz="2800" dirty="0" smtClean="0"/>
              <a:t>   возможностей активного участия в жизни   </a:t>
            </a:r>
          </a:p>
          <a:p>
            <a:pPr algn="l"/>
            <a:r>
              <a:rPr lang="ru-RU" sz="2800" dirty="0" smtClean="0"/>
              <a:t>   общества)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680520"/>
          </a:xfrm>
        </p:spPr>
        <p:txBody>
          <a:bodyPr>
            <a:normAutofit/>
          </a:bodyPr>
          <a:lstStyle/>
          <a:p>
            <a:pPr algn="l"/>
            <a:endParaRPr lang="ru-RU" sz="3200" dirty="0" smtClean="0"/>
          </a:p>
          <a:p>
            <a:pPr algn="l"/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7416824" cy="547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00808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Технология продуктивного чтения используется для изучения учебно-научных текстов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2132856"/>
            <a:ext cx="5724128" cy="648072"/>
          </a:xfrm>
        </p:spPr>
        <p:txBody>
          <a:bodyPr>
            <a:normAutofit fontScale="47500" lnSpcReduction="20000"/>
          </a:bodyPr>
          <a:lstStyle/>
          <a:p>
            <a:pPr algn="ctr"/>
            <a:endParaRPr lang="ru-RU" sz="1600" dirty="0" smtClean="0"/>
          </a:p>
          <a:p>
            <a:pPr algn="ctr"/>
            <a:r>
              <a:rPr lang="ru-RU" sz="5900" dirty="0" smtClean="0"/>
              <a:t>Цель- понимание текстов</a:t>
            </a:r>
          </a:p>
          <a:p>
            <a:pPr algn="ctr"/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4509120"/>
            <a:ext cx="8856984" cy="138499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ru-RU" sz="2800" dirty="0" smtClean="0"/>
              <a:t>1 этап – работа с текстом до чтения</a:t>
            </a:r>
          </a:p>
          <a:p>
            <a:r>
              <a:rPr lang="ru-RU" sz="2800" dirty="0" smtClean="0"/>
              <a:t>2 этап – работа с текстом во время чтения</a:t>
            </a:r>
          </a:p>
          <a:p>
            <a:r>
              <a:rPr lang="ru-RU" sz="2800" dirty="0" smtClean="0"/>
              <a:t>3 этап – работа с текстом после чтения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3645024"/>
            <a:ext cx="46511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Три этапа работы с текстом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Техники продуктивного чтения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1196752"/>
            <a:ext cx="4824536" cy="4680520"/>
          </a:xfrm>
        </p:spPr>
        <p:txBody>
          <a:bodyPr>
            <a:noAutofit/>
          </a:bodyPr>
          <a:lstStyle/>
          <a:p>
            <a:pPr algn="l"/>
            <a:endParaRPr lang="ru-RU" sz="2800" dirty="0" smtClean="0"/>
          </a:p>
          <a:p>
            <a:pPr algn="l"/>
            <a:r>
              <a:rPr lang="ru-RU" sz="2800" dirty="0" smtClean="0"/>
              <a:t>• Отсроченная отгадка</a:t>
            </a:r>
          </a:p>
          <a:p>
            <a:pPr algn="l"/>
            <a:r>
              <a:rPr lang="ru-RU" sz="2800" dirty="0" smtClean="0"/>
              <a:t>• Задай вопрос</a:t>
            </a:r>
          </a:p>
          <a:p>
            <a:pPr algn="l"/>
            <a:r>
              <a:rPr lang="ru-RU" sz="2800" dirty="0" smtClean="0"/>
              <a:t>• Составь задание</a:t>
            </a:r>
          </a:p>
          <a:p>
            <a:pPr algn="l"/>
            <a:r>
              <a:rPr lang="ru-RU" sz="2800" dirty="0" smtClean="0"/>
              <a:t>• Таксономия  </a:t>
            </a:r>
            <a:r>
              <a:rPr lang="ru-RU" sz="2800" dirty="0" err="1" smtClean="0"/>
              <a:t>Блума</a:t>
            </a:r>
            <a:endParaRPr lang="ru-RU" sz="2800" dirty="0" smtClean="0"/>
          </a:p>
          <a:p>
            <a:pPr algn="l"/>
            <a:r>
              <a:rPr lang="ru-RU" sz="2800" dirty="0" smtClean="0"/>
              <a:t>• </a:t>
            </a:r>
            <a:r>
              <a:rPr lang="ru-RU" sz="2800" dirty="0" err="1" smtClean="0"/>
              <a:t>Драмогерменевтика</a:t>
            </a:r>
            <a:endParaRPr lang="ru-RU" sz="2800" dirty="0" smtClean="0"/>
          </a:p>
          <a:p>
            <a:pPr algn="l"/>
            <a:r>
              <a:rPr lang="ru-RU" sz="2800" dirty="0" smtClean="0"/>
              <a:t>• Оценка текста</a:t>
            </a:r>
          </a:p>
          <a:p>
            <a:pPr algn="l"/>
            <a:r>
              <a:rPr lang="ru-RU" sz="2800" dirty="0" smtClean="0"/>
              <a:t>• Пометки на полях</a:t>
            </a:r>
          </a:p>
          <a:p>
            <a:pPr algn="l"/>
            <a:r>
              <a:rPr lang="ru-RU" sz="2800" dirty="0" smtClean="0"/>
              <a:t>• Аналитик</a:t>
            </a:r>
          </a:p>
          <a:p>
            <a:pPr algn="l"/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851648" cy="419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Антиципация – возможность представить способ решения проблемы до того, как она реально будет решена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4680520"/>
          </a:xfrm>
        </p:spPr>
        <p:txBody>
          <a:bodyPr>
            <a:noAutofit/>
          </a:bodyPr>
          <a:lstStyle/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Исключите иностранные буквы</a:t>
            </a:r>
            <a:endParaRPr lang="en-US" sz="2400" dirty="0" smtClean="0"/>
          </a:p>
          <a:p>
            <a:pPr algn="ctr"/>
            <a:r>
              <a:rPr lang="en-US" sz="2400" dirty="0" err="1" smtClean="0"/>
              <a:t>qw</a:t>
            </a:r>
            <a:r>
              <a:rPr lang="ru-RU" sz="2400" dirty="0" smtClean="0"/>
              <a:t>т</a:t>
            </a:r>
            <a:r>
              <a:rPr lang="en-US" sz="2400" dirty="0" err="1" smtClean="0"/>
              <a:t>rt</a:t>
            </a:r>
            <a:r>
              <a:rPr lang="ru-RU" sz="2400" dirty="0" err="1" smtClean="0"/>
              <a:t>ю</a:t>
            </a:r>
            <a:r>
              <a:rPr lang="en-US" sz="2400" dirty="0" err="1" smtClean="0"/>
              <a:t>sd</a:t>
            </a:r>
            <a:r>
              <a:rPr lang="ru-RU" sz="2400" dirty="0" smtClean="0"/>
              <a:t>т</a:t>
            </a:r>
            <a:r>
              <a:rPr lang="en-US" sz="2400" dirty="0" err="1" smtClean="0"/>
              <a:t>fg</a:t>
            </a:r>
            <a:r>
              <a:rPr lang="ru-RU" sz="2400" dirty="0" smtClean="0"/>
              <a:t>ч</a:t>
            </a:r>
            <a:r>
              <a:rPr lang="en-US" sz="2400" dirty="0" err="1" smtClean="0"/>
              <a:t>hj</a:t>
            </a:r>
            <a:r>
              <a:rPr lang="ru-RU" sz="2400" dirty="0" smtClean="0"/>
              <a:t>е</a:t>
            </a:r>
            <a:r>
              <a:rPr lang="en-US" sz="2400" dirty="0" err="1" smtClean="0"/>
              <a:t>lzv</a:t>
            </a:r>
            <a:r>
              <a:rPr lang="ru-RU" sz="2400" dirty="0" smtClean="0"/>
              <a:t>в</a:t>
            </a:r>
            <a:r>
              <a:rPr lang="en-US" sz="2400" dirty="0" smtClean="0"/>
              <a:t>nm  </a:t>
            </a:r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Восстановите пропущенные в фамилиях поэтов и писателей буквы, соедините их между собой и узнаете, о творчестве какого писателя пойдет речь</a:t>
            </a:r>
            <a:endParaRPr lang="en-US" sz="2400" dirty="0" smtClean="0"/>
          </a:p>
          <a:p>
            <a:pPr algn="ctr"/>
            <a:endParaRPr lang="ru-RU" sz="2400" dirty="0" smtClean="0"/>
          </a:p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…</a:t>
            </a:r>
            <a:r>
              <a:rPr lang="ru-RU" sz="2400" dirty="0" err="1" smtClean="0"/>
              <a:t>оголь</a:t>
            </a:r>
            <a:r>
              <a:rPr lang="ru-RU" sz="2400" dirty="0" smtClean="0"/>
              <a:t>, Б…</a:t>
            </a:r>
            <a:r>
              <a:rPr lang="ru-RU" sz="2400" dirty="0" err="1" smtClean="0"/>
              <a:t>жов</a:t>
            </a:r>
            <a:r>
              <a:rPr lang="ru-RU" sz="2400" dirty="0" smtClean="0"/>
              <a:t>, </a:t>
            </a:r>
            <a:r>
              <a:rPr lang="ru-RU" sz="2400" dirty="0" err="1" smtClean="0"/>
              <a:t>Ле</a:t>
            </a:r>
            <a:r>
              <a:rPr lang="ru-RU" sz="2400" dirty="0" smtClean="0"/>
              <a:t>..</a:t>
            </a:r>
            <a:r>
              <a:rPr lang="ru-RU" sz="2400" dirty="0" err="1" smtClean="0"/>
              <a:t>монтов</a:t>
            </a:r>
            <a:r>
              <a:rPr lang="ru-RU" sz="2400" dirty="0" smtClean="0"/>
              <a:t>, </a:t>
            </a:r>
            <a:r>
              <a:rPr lang="ru-RU" sz="2400" dirty="0" err="1" smtClean="0"/>
              <a:t>Пу</a:t>
            </a:r>
            <a:r>
              <a:rPr lang="ru-RU" sz="2400" dirty="0" smtClean="0"/>
              <a:t>..</a:t>
            </a:r>
            <a:r>
              <a:rPr lang="ru-RU" sz="2400" dirty="0" err="1" smtClean="0"/>
              <a:t>кин</a:t>
            </a:r>
            <a:r>
              <a:rPr lang="ru-RU" sz="2400" dirty="0" smtClean="0"/>
              <a:t>, </a:t>
            </a:r>
            <a:r>
              <a:rPr lang="ru-RU" sz="2400" dirty="0" err="1" smtClean="0"/>
              <a:t>Твардовск</a:t>
            </a:r>
            <a:r>
              <a:rPr lang="ru-RU" sz="2400" dirty="0" smtClean="0"/>
              <a:t>…</a:t>
            </a:r>
            <a:r>
              <a:rPr lang="ru-RU" sz="2400" dirty="0" err="1" smtClean="0"/>
              <a:t>й</a:t>
            </a:r>
            <a:r>
              <a:rPr lang="ru-RU" sz="2400" dirty="0" smtClean="0"/>
              <a:t>, …</a:t>
            </a:r>
            <a:r>
              <a:rPr lang="ru-RU" sz="2400" dirty="0" err="1" smtClean="0"/>
              <a:t>осов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705</TotalTime>
  <Words>1808</Words>
  <Application>Microsoft Office PowerPoint</Application>
  <PresentationFormat>Экран (4:3)</PresentationFormat>
  <Paragraphs>257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Поток</vt:lpstr>
      <vt:lpstr>                                   Мастер-класс</vt:lpstr>
      <vt:lpstr>Слайд 2</vt:lpstr>
      <vt:lpstr>Из образовательной программы «Школа 2100»</vt:lpstr>
      <vt:lpstr>Слайд 4</vt:lpstr>
      <vt:lpstr>Кого можно назвать грамотным читателем?</vt:lpstr>
      <vt:lpstr>Слайд 6</vt:lpstr>
      <vt:lpstr>Технология продуктивного чтения используется для изучения учебно-научных текстов</vt:lpstr>
      <vt:lpstr>Техники продуктивного чтения</vt:lpstr>
      <vt:lpstr>Антиципация – возможность представить способ решения проблемы до того, как она реально будет решена</vt:lpstr>
      <vt:lpstr>Слайд 10</vt:lpstr>
      <vt:lpstr>Слайд 11</vt:lpstr>
      <vt:lpstr>Слайд 12</vt:lpstr>
      <vt:lpstr>Лингвистическая разминка</vt:lpstr>
      <vt:lpstr>Слайд 14</vt:lpstr>
      <vt:lpstr>Слайд 15</vt:lpstr>
      <vt:lpstr>Ментальная карта</vt:lpstr>
      <vt:lpstr>Слайд 17</vt:lpstr>
      <vt:lpstr>Слайд 18</vt:lpstr>
      <vt:lpstr>Слайд 19</vt:lpstr>
      <vt:lpstr>Отсроченная отгадка</vt:lpstr>
      <vt:lpstr>Слайд 21</vt:lpstr>
      <vt:lpstr>Ромашка Блума</vt:lpstr>
      <vt:lpstr>А.С. Пушкин «Дубровский»</vt:lpstr>
      <vt:lpstr>Уровни понимания текста</vt:lpstr>
      <vt:lpstr>Спасибо за внимание! </vt:lpstr>
      <vt:lpstr>Работа с текстом: поиск информации и понимание прочитанного</vt:lpstr>
      <vt:lpstr>Работа с текстом: преобразование и интерпретация информации</vt:lpstr>
      <vt:lpstr>Работа с текстом: оценка информации</vt:lpstr>
      <vt:lpstr>  Уровни понимания текста</vt:lpstr>
      <vt:lpstr>Слайд 30</vt:lpstr>
      <vt:lpstr>Слайд 31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</dc:title>
  <dc:creator>User</dc:creator>
  <cp:lastModifiedBy>samsung</cp:lastModifiedBy>
  <cp:revision>72</cp:revision>
  <dcterms:created xsi:type="dcterms:W3CDTF">2013-02-19T15:05:15Z</dcterms:created>
  <dcterms:modified xsi:type="dcterms:W3CDTF">2013-04-05T18:38:27Z</dcterms:modified>
</cp:coreProperties>
</file>